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496_D5000D8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49B_AA67AB8A.xml" ContentType="application/vnd.ms-powerpoint.comments+xml"/>
  <Override PartName="/ppt/comments/modernComment_49C_6CC2DC5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3"/>
  </p:notesMasterIdLst>
  <p:sldIdLst>
    <p:sldId id="1165" r:id="rId3"/>
    <p:sldId id="320" r:id="rId4"/>
    <p:sldId id="1153" r:id="rId5"/>
    <p:sldId id="1078" r:id="rId6"/>
    <p:sldId id="1154" r:id="rId7"/>
    <p:sldId id="1129" r:id="rId8"/>
    <p:sldId id="1155" r:id="rId9"/>
    <p:sldId id="1166" r:id="rId10"/>
    <p:sldId id="1156" r:id="rId11"/>
    <p:sldId id="1167" r:id="rId12"/>
    <p:sldId id="1171" r:id="rId13"/>
    <p:sldId id="1172" r:id="rId14"/>
    <p:sldId id="1173" r:id="rId15"/>
    <p:sldId id="1157" r:id="rId16"/>
    <p:sldId id="1174" r:id="rId17"/>
    <p:sldId id="1175" r:id="rId18"/>
    <p:sldId id="1176" r:id="rId19"/>
    <p:sldId id="1159" r:id="rId20"/>
    <p:sldId id="1178" r:id="rId21"/>
    <p:sldId id="1191" r:id="rId22"/>
    <p:sldId id="1192" r:id="rId23"/>
    <p:sldId id="1193" r:id="rId24"/>
    <p:sldId id="1183" r:id="rId25"/>
    <p:sldId id="1184" r:id="rId26"/>
    <p:sldId id="1185" r:id="rId27"/>
    <p:sldId id="1189" r:id="rId28"/>
    <p:sldId id="1186" r:id="rId29"/>
    <p:sldId id="1188" r:id="rId30"/>
    <p:sldId id="1187" r:id="rId31"/>
    <p:sldId id="1194" r:id="rId32"/>
    <p:sldId id="1160" r:id="rId33"/>
    <p:sldId id="1179" r:id="rId34"/>
    <p:sldId id="1161" r:id="rId35"/>
    <p:sldId id="1180" r:id="rId36"/>
    <p:sldId id="1162" r:id="rId37"/>
    <p:sldId id="1181" r:id="rId38"/>
    <p:sldId id="1182" r:id="rId39"/>
    <p:sldId id="1163" r:id="rId40"/>
    <p:sldId id="1177" r:id="rId41"/>
    <p:sldId id="265" r:id="rId42"/>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2A0E16-EF70-EC55-28F8-59246BCF6FED}" name="Marie Serbon" initials="MS" userId="S::marie@calyce.dev::4c7e9a74-1a7f-4320-9cda-b6cffcd984ea" providerId="AD"/>
  <p188:author id="{059CF317-85C1-E443-B034-ABF12297A9E9}" name="Sorenza DANIEL" initials="SD" userId="S::s.daniel@calyce51.onmicrosoft.com::cd522df7-0270-4510-a40b-d7aa32b68112" providerId="AD"/>
  <p188:author id="{B745A161-9D59-644C-516D-7B5B45A8D244}" name="Emmanuel ADAM" initials="EA" userId="S::e.adam@calyce51.onmicrosoft.com::1a752c95-4b3e-4c8f-8558-2fd2f05cc36c" providerId="AD"/>
  <p188:author id="{39C5B896-5D53-9873-8576-7B132FAD6B34}" name="CALYCE - Stéphanie FALLOT" initials="SF" userId="S::s.fallot@calyce51.onmicrosoft.com::5dd4364d-7838-4a1e-8c72-66255c24b2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EBE80"/>
    <a:srgbClr val="4199D3"/>
    <a:srgbClr val="71BEA2"/>
    <a:srgbClr val="80C382"/>
    <a:srgbClr val="48A2D0"/>
    <a:srgbClr val="2F3888"/>
    <a:srgbClr val="3F8533"/>
    <a:srgbClr val="33CCFF"/>
    <a:srgbClr val="0000CC"/>
    <a:srgbClr val="FFA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4641" autoAdjust="0"/>
  </p:normalViewPr>
  <p:slideViewPr>
    <p:cSldViewPr snapToGrid="0">
      <p:cViewPr varScale="1">
        <p:scale>
          <a:sx n="78" d="100"/>
          <a:sy n="78" d="100"/>
        </p:scale>
        <p:origin x="1699" y="6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omments/modernComment_496_D5000D8C.xml><?xml version="1.0" encoding="utf-8"?>
<p188:cmLst xmlns:a="http://schemas.openxmlformats.org/drawingml/2006/main" xmlns:r="http://schemas.openxmlformats.org/officeDocument/2006/relationships" xmlns:p188="http://schemas.microsoft.com/office/powerpoint/2018/8/main">
  <p188:cm id="{40F5FCB6-8EAD-4865-BF35-4B1286B65D8A}" authorId="{059CF317-85C1-E443-B034-ABF12297A9E9}" created="2024-09-18T13:09:11.803">
    <ac:txMkLst xmlns:ac="http://schemas.microsoft.com/office/drawing/2013/main/command">
      <pc:docMk xmlns:pc="http://schemas.microsoft.com/office/powerpoint/2013/main/command"/>
      <pc:sldMk xmlns:pc="http://schemas.microsoft.com/office/powerpoint/2013/main/command" cId="3573550476" sldId="1174"/>
      <ac:spMk id="19" creationId="{1D4494A2-20E5-9082-91C2-59864010094F}"/>
      <ac:txMk cp="300" len="209">
        <ac:context len="510" hash="572730521"/>
      </ac:txMk>
    </ac:txMkLst>
    <p188:pos x="7844845" y="3157865"/>
    <p188:txBody>
      <a:bodyPr/>
      <a:lstStyle/>
      <a:p>
        <a:r>
          <a:rPr lang="fr-FR"/>
          <a:t>À trouver</a:t>
        </a:r>
      </a:p>
    </p188:txBody>
  </p188:cm>
</p188:cmLst>
</file>

<file path=ppt/comments/modernComment_49B_AA67AB8A.xml><?xml version="1.0" encoding="utf-8"?>
<p188:cmLst xmlns:a="http://schemas.openxmlformats.org/drawingml/2006/main" xmlns:r="http://schemas.openxmlformats.org/officeDocument/2006/relationships" xmlns:p188="http://schemas.microsoft.com/office/powerpoint/2018/8/main">
  <p188:cm id="{3ACC693D-7704-41E2-B683-56920AB6E6E5}" authorId="{059CF317-85C1-E443-B034-ABF12297A9E9}" created="2024-09-12T09:36:16.938">
    <pc:sldMkLst xmlns:pc="http://schemas.microsoft.com/office/powerpoint/2013/main/command">
      <pc:docMk/>
      <pc:sldMk cId="2858920842" sldId="1179"/>
    </pc:sldMkLst>
    <p188:txBody>
      <a:bodyPr/>
      <a:lstStyle/>
      <a:p>
        <a:r>
          <a:rPr lang="fr-FR"/>
          <a:t>Ajouter des éléments de J&amp;C</a:t>
        </a:r>
      </a:p>
    </p188:txBody>
  </p188:cm>
</p188:cmLst>
</file>

<file path=ppt/comments/modernComment_49C_6CC2DC57.xml><?xml version="1.0" encoding="utf-8"?>
<p188:cmLst xmlns:a="http://schemas.openxmlformats.org/drawingml/2006/main" xmlns:r="http://schemas.openxmlformats.org/officeDocument/2006/relationships" xmlns:p188="http://schemas.microsoft.com/office/powerpoint/2018/8/main">
  <p188:cm id="{56903C3D-22E4-4E75-A800-6322FD9F2D21}" authorId="{059CF317-85C1-E443-B034-ABF12297A9E9}" status="resolved" created="2024-09-12T09:05:05.666" complete="100000">
    <pc:sldMkLst xmlns:pc="http://schemas.microsoft.com/office/powerpoint/2013/main/command">
      <pc:docMk/>
      <pc:sldMk cId="1824709719" sldId="1180"/>
    </pc:sldMkLst>
    <p188:txBody>
      <a:bodyPr/>
      <a:lstStyle/>
      <a:p>
        <a:r>
          <a:rPr lang="fr-FR"/>
          <a:t>Ajouter le tableau des retombées financières et fiscales pour les deux communes</a:t>
        </a:r>
      </a:p>
    </p188:txBody>
    <p188:extLst>
      <p:ext xmlns:p="http://schemas.openxmlformats.org/presentationml/2006/main" uri="{57CB4572-C831-44C2-8A1C-0ADB6CCDFE69}">
        <p223:reactions xmlns:p223="http://schemas.microsoft.com/office/powerpoint/2022/03/main">
          <p223:rxn type="👍">
            <p223:instance time="2024-09-12T15:11:46.177" authorId="{B745A161-9D59-644C-516D-7B5B45A8D244}"/>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D824E2AA-EF4D-447B-BD73-0FDA606AC8E0}" type="datetimeFigureOut">
              <a:rPr lang="fr-FR" smtClean="0"/>
              <a:t>19/09/2024</a:t>
            </a:fld>
            <a:endParaRPr lang="fr-FR"/>
          </a:p>
        </p:txBody>
      </p:sp>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5923BECC-35C3-4002-8D23-A5A01874CBC2}" type="slidenum">
              <a:rPr lang="fr-FR" smtClean="0"/>
              <a:t>‹N°›</a:t>
            </a:fld>
            <a:endParaRPr lang="fr-FR"/>
          </a:p>
        </p:txBody>
      </p:sp>
    </p:spTree>
    <p:extLst>
      <p:ext uri="{BB962C8B-B14F-4D97-AF65-F5344CB8AC3E}">
        <p14:creationId xmlns:p14="http://schemas.microsoft.com/office/powerpoint/2010/main" val="4095078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23BECC-35C3-4002-8D23-A5A01874CBC2}" type="slidenum">
              <a:rPr lang="fr-FR" smtClean="0"/>
              <a:t>21</a:t>
            </a:fld>
            <a:endParaRPr lang="fr-FR"/>
          </a:p>
        </p:txBody>
      </p:sp>
    </p:spTree>
    <p:extLst>
      <p:ext uri="{BB962C8B-B14F-4D97-AF65-F5344CB8AC3E}">
        <p14:creationId xmlns:p14="http://schemas.microsoft.com/office/powerpoint/2010/main" val="200000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23BECC-35C3-4002-8D23-A5A01874CBC2}" type="slidenum">
              <a:rPr lang="fr-FR" smtClean="0"/>
              <a:t>22</a:t>
            </a:fld>
            <a:endParaRPr lang="fr-FR"/>
          </a:p>
        </p:txBody>
      </p:sp>
    </p:spTree>
    <p:extLst>
      <p:ext uri="{BB962C8B-B14F-4D97-AF65-F5344CB8AC3E}">
        <p14:creationId xmlns:p14="http://schemas.microsoft.com/office/powerpoint/2010/main" val="1475728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8" name="Image 7" descr="Une image contenant ciel, extérieur, bleu, objet d’extérieur&#10;&#10;Description générée automatiquement">
            <a:extLst>
              <a:ext uri="{FF2B5EF4-FFF2-40B4-BE49-F238E27FC236}">
                <a16:creationId xmlns:a16="http://schemas.microsoft.com/office/drawing/2014/main" id="{86909A32-97D2-923D-F773-36870EC4D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5" t="12579" r="1" b="14012"/>
          <a:stretch/>
        </p:blipFill>
        <p:spPr>
          <a:xfrm>
            <a:off x="0" y="0"/>
            <a:ext cx="9144000" cy="6858000"/>
          </a:xfrm>
          <a:prstGeom prst="rect">
            <a:avLst/>
          </a:prstGeom>
        </p:spPr>
      </p:pic>
      <p:pic>
        <p:nvPicPr>
          <p:cNvPr id="9" name="Image 8">
            <a:extLst>
              <a:ext uri="{FF2B5EF4-FFF2-40B4-BE49-F238E27FC236}">
                <a16:creationId xmlns:a16="http://schemas.microsoft.com/office/drawing/2014/main" id="{1F00F197-0077-ED03-123B-91A49A2A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6837" y="1699694"/>
            <a:ext cx="3370325" cy="3214772"/>
          </a:xfrm>
          <a:prstGeom prst="rect">
            <a:avLst/>
          </a:prstGeom>
        </p:spPr>
      </p:pic>
      <p:sp>
        <p:nvSpPr>
          <p:cNvPr id="10" name="Rectangle 9">
            <a:extLst>
              <a:ext uri="{FF2B5EF4-FFF2-40B4-BE49-F238E27FC236}">
                <a16:creationId xmlns:a16="http://schemas.microsoft.com/office/drawing/2014/main" id="{54A50673-BF1C-74D3-909B-8AD14E6110A6}"/>
              </a:ext>
            </a:extLst>
          </p:cNvPr>
          <p:cNvSpPr/>
          <p:nvPr userDrawn="1"/>
        </p:nvSpPr>
        <p:spPr>
          <a:xfrm>
            <a:off x="0" y="0"/>
            <a:ext cx="9144000" cy="6858000"/>
          </a:xfrm>
          <a:prstGeom prst="rect">
            <a:avLst/>
          </a:prstGeom>
          <a:noFill/>
          <a:ln w="190500">
            <a:solidFill>
              <a:srgbClr val="2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498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Tree>
    <p:extLst>
      <p:ext uri="{BB962C8B-B14F-4D97-AF65-F5344CB8AC3E}">
        <p14:creationId xmlns:p14="http://schemas.microsoft.com/office/powerpoint/2010/main" val="342913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rte du proj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a:t>Le projet éolien</a:t>
            </a:r>
            <a:endParaRPr lang="en-US" dirty="0"/>
          </a:p>
        </p:txBody>
      </p:sp>
      <p:sp>
        <p:nvSpPr>
          <p:cNvPr id="4" name="Espace réservé pour une image  3">
            <a:extLst>
              <a:ext uri="{FF2B5EF4-FFF2-40B4-BE49-F238E27FC236}">
                <a16:creationId xmlns:a16="http://schemas.microsoft.com/office/drawing/2014/main" id="{C46680EE-6704-6D53-D474-9E6D83B94B9F}"/>
              </a:ext>
            </a:extLst>
          </p:cNvPr>
          <p:cNvSpPr>
            <a:spLocks noGrp="1"/>
          </p:cNvSpPr>
          <p:nvPr>
            <p:ph type="pic" sz="quarter" idx="10" hasCustomPrompt="1"/>
          </p:nvPr>
        </p:nvSpPr>
        <p:spPr>
          <a:xfrm>
            <a:off x="571500" y="990600"/>
            <a:ext cx="8326438" cy="5311775"/>
          </a:xfrm>
        </p:spPr>
        <p:txBody>
          <a:bodyPr anchor="ctr">
            <a:normAutofit/>
          </a:bodyPr>
          <a:lstStyle>
            <a:lvl1pPr marL="0" indent="0" algn="ctr">
              <a:buNone/>
              <a:defRPr sz="4800" i="1">
                <a:solidFill>
                  <a:srgbClr val="71BEA2"/>
                </a:solidFill>
                <a:latin typeface="Blinker "/>
              </a:defRPr>
            </a:lvl1pPr>
          </a:lstStyle>
          <a:p>
            <a:r>
              <a:rPr lang="fr-FR" dirty="0"/>
              <a:t>Carte du projet</a:t>
            </a:r>
          </a:p>
        </p:txBody>
      </p:sp>
    </p:spTree>
    <p:extLst>
      <p:ext uri="{BB962C8B-B14F-4D97-AF65-F5344CB8AC3E}">
        <p14:creationId xmlns:p14="http://schemas.microsoft.com/office/powerpoint/2010/main" val="282544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scalit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7AA23-74A7-CF33-43C4-B1440C51F60B}"/>
              </a:ext>
            </a:extLst>
          </p:cNvPr>
          <p:cNvSpPr>
            <a:spLocks noGrp="1"/>
          </p:cNvSpPr>
          <p:nvPr>
            <p:ph type="title" hasCustomPrompt="1"/>
          </p:nvPr>
        </p:nvSpPr>
        <p:spPr/>
        <p:txBody>
          <a:bodyPr/>
          <a:lstStyle/>
          <a:p>
            <a:r>
              <a:rPr lang="fr-FR" dirty="0"/>
              <a:t>Taxes et mesures d’accompagnement </a:t>
            </a:r>
          </a:p>
        </p:txBody>
      </p:sp>
      <p:sp>
        <p:nvSpPr>
          <p:cNvPr id="4" name="Espace réservé du tableau 3">
            <a:extLst>
              <a:ext uri="{FF2B5EF4-FFF2-40B4-BE49-F238E27FC236}">
                <a16:creationId xmlns:a16="http://schemas.microsoft.com/office/drawing/2014/main" id="{AD2E067E-4C71-D7C7-D612-8A78E23FDA0A}"/>
              </a:ext>
            </a:extLst>
          </p:cNvPr>
          <p:cNvSpPr>
            <a:spLocks noGrp="1"/>
          </p:cNvSpPr>
          <p:nvPr>
            <p:ph type="tbl" sz="quarter" idx="10" hasCustomPrompt="1"/>
          </p:nvPr>
        </p:nvSpPr>
        <p:spPr>
          <a:xfrm>
            <a:off x="571500" y="898525"/>
            <a:ext cx="8326438" cy="5281613"/>
          </a:xfrm>
        </p:spPr>
        <p:txBody>
          <a:bodyPr anchor="ctr">
            <a:normAutofit/>
          </a:bodyPr>
          <a:lstStyle>
            <a:lvl1pPr marL="0" indent="0" algn="ctr">
              <a:buNone/>
              <a:defRPr sz="3600" i="1">
                <a:latin typeface="Blinker  "/>
              </a:defRPr>
            </a:lvl1pPr>
          </a:lstStyle>
          <a:p>
            <a:r>
              <a:rPr lang="fr-FR" dirty="0"/>
              <a:t>Tableau de fiscalité</a:t>
            </a:r>
          </a:p>
        </p:txBody>
      </p:sp>
    </p:spTree>
    <p:extLst>
      <p:ext uri="{BB962C8B-B14F-4D97-AF65-F5344CB8AC3E}">
        <p14:creationId xmlns:p14="http://schemas.microsoft.com/office/powerpoint/2010/main" val="95761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66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4122A6-FB5E-BB54-4CB0-86EBE1F121FD}"/>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2F10233-A525-181E-E32F-B585C49C10DF}"/>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8CF93A93-7B46-7BD7-42B7-EF742F9D4F15}"/>
              </a:ext>
            </a:extLst>
          </p:cNvPr>
          <p:cNvGrpSpPr/>
          <p:nvPr userDrawn="1"/>
        </p:nvGrpSpPr>
        <p:grpSpPr>
          <a:xfrm>
            <a:off x="2459355" y="2644906"/>
            <a:ext cx="4225290" cy="1568188"/>
            <a:chOff x="2247900" y="2383407"/>
            <a:chExt cx="4225290" cy="1568188"/>
          </a:xfrm>
        </p:grpSpPr>
        <p:pic>
          <p:nvPicPr>
            <p:cNvPr id="21" name="Image 20">
              <a:extLst>
                <a:ext uri="{FF2B5EF4-FFF2-40B4-BE49-F238E27FC236}">
                  <a16:creationId xmlns:a16="http://schemas.microsoft.com/office/drawing/2014/main" id="{9AA3A7F9-9116-90FD-3B02-BD13C831B4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7900" y="2383407"/>
              <a:ext cx="1684020" cy="1568188"/>
            </a:xfrm>
            <a:prstGeom prst="rect">
              <a:avLst/>
            </a:prstGeom>
          </p:spPr>
        </p:pic>
        <p:sp>
          <p:nvSpPr>
            <p:cNvPr id="31" name="ZoneTexte 30">
              <a:extLst>
                <a:ext uri="{FF2B5EF4-FFF2-40B4-BE49-F238E27FC236}">
                  <a16:creationId xmlns:a16="http://schemas.microsoft.com/office/drawing/2014/main" id="{E256FD35-D1A8-4A74-DA34-5E167941EE7B}"/>
                </a:ext>
              </a:extLst>
            </p:cNvPr>
            <p:cNvSpPr txBox="1"/>
            <p:nvPr userDrawn="1"/>
          </p:nvSpPr>
          <p:spPr>
            <a:xfrm>
              <a:off x="3924300" y="2752002"/>
              <a:ext cx="2548890" cy="830997"/>
            </a:xfrm>
            <a:prstGeom prst="rect">
              <a:avLst/>
            </a:prstGeom>
            <a:noFill/>
          </p:spPr>
          <p:txBody>
            <a:bodyPr wrap="square" rtlCol="0">
              <a:spAutoFit/>
            </a:bodyPr>
            <a:lstStyle/>
            <a:p>
              <a:r>
                <a:rPr lang="fr-FR" sz="4800" dirty="0">
                  <a:gradFill flip="none" rotWithShape="1">
                    <a:gsLst>
                      <a:gs pos="18000">
                        <a:srgbClr val="82C383"/>
                      </a:gs>
                      <a:gs pos="48000">
                        <a:srgbClr val="71BEA2"/>
                      </a:gs>
                      <a:gs pos="74000">
                        <a:srgbClr val="459BD4"/>
                      </a:gs>
                    </a:gsLst>
                    <a:lin ang="16200000" scaled="1"/>
                    <a:tileRect/>
                  </a:gradFill>
                  <a:latin typeface="Blinker SemiBold" panose="02000000000000000000" pitchFamily="2" charset="0"/>
                </a:rPr>
                <a:t>Merci !</a:t>
              </a:r>
            </a:p>
          </p:txBody>
        </p:sp>
      </p:grpSp>
    </p:spTree>
    <p:extLst>
      <p:ext uri="{BB962C8B-B14F-4D97-AF65-F5344CB8AC3E}">
        <p14:creationId xmlns:p14="http://schemas.microsoft.com/office/powerpoint/2010/main" val="3490129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ge de garde">
    <p:spTree>
      <p:nvGrpSpPr>
        <p:cNvPr id="1" name=""/>
        <p:cNvGrpSpPr/>
        <p:nvPr/>
      </p:nvGrpSpPr>
      <p:grpSpPr>
        <a:xfrm>
          <a:off x="0" y="0"/>
          <a:ext cx="0" cy="0"/>
          <a:chOff x="0" y="0"/>
          <a:chExt cx="0" cy="0"/>
        </a:xfrm>
      </p:grpSpPr>
      <p:pic>
        <p:nvPicPr>
          <p:cNvPr id="7" name="Image 6" descr="Une image contenant ciel, extérieur, herbe, objet d’extérieur&#10;&#10;Description générée automatiquement">
            <a:extLst>
              <a:ext uri="{FF2B5EF4-FFF2-40B4-BE49-F238E27FC236}">
                <a16:creationId xmlns:a16="http://schemas.microsoft.com/office/drawing/2014/main" id="{6B5F7A3A-2194-4F57-B4C8-AAFA93EF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 y="64753"/>
            <a:ext cx="9144000" cy="6738655"/>
          </a:xfrm>
          <a:prstGeom prst="rect">
            <a:avLst/>
          </a:prstGeom>
        </p:spPr>
      </p:pic>
      <p:sp>
        <p:nvSpPr>
          <p:cNvPr id="8" name="Rectangle 7">
            <a:extLst>
              <a:ext uri="{FF2B5EF4-FFF2-40B4-BE49-F238E27FC236}">
                <a16:creationId xmlns:a16="http://schemas.microsoft.com/office/drawing/2014/main" id="{DDDC75F2-8157-44FA-8676-4E1C5F9F7AA4}"/>
              </a:ext>
            </a:extLst>
          </p:cNvPr>
          <p:cNvSpPr/>
          <p:nvPr/>
        </p:nvSpPr>
        <p:spPr>
          <a:xfrm>
            <a:off x="0" y="64753"/>
            <a:ext cx="9092484" cy="6738655"/>
          </a:xfrm>
          <a:prstGeom prst="rect">
            <a:avLst/>
          </a:prstGeom>
          <a:noFill/>
          <a:ln w="1651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9513BBC6-0785-492F-A685-3524D80669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6572" y="968179"/>
            <a:ext cx="3710855" cy="3539585"/>
          </a:xfrm>
          <a:prstGeom prst="rect">
            <a:avLst/>
          </a:prstGeom>
        </p:spPr>
      </p:pic>
    </p:spTree>
    <p:extLst>
      <p:ext uri="{BB962C8B-B14F-4D97-AF65-F5344CB8AC3E}">
        <p14:creationId xmlns:p14="http://schemas.microsoft.com/office/powerpoint/2010/main" val="34058377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ommaire">
    <p:bg>
      <p:bgPr>
        <a:solidFill>
          <a:srgbClr val="22337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030F46-22F3-4618-AA8D-AD247A3A51FB}"/>
              </a:ext>
            </a:extLst>
          </p:cNvPr>
          <p:cNvSpPr/>
          <p:nvPr/>
        </p:nvSpPr>
        <p:spPr>
          <a:xfrm>
            <a:off x="80060" y="76307"/>
            <a:ext cx="8984460" cy="6702174"/>
          </a:xfrm>
          <a:prstGeom prst="rect">
            <a:avLst/>
          </a:prstGeom>
          <a:noFill/>
          <a:ln w="165100" cap="sq">
            <a:solidFill>
              <a:srgbClr val="5DBA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8" name="ZoneTexte 7">
            <a:extLst>
              <a:ext uri="{FF2B5EF4-FFF2-40B4-BE49-F238E27FC236}">
                <a16:creationId xmlns:a16="http://schemas.microsoft.com/office/drawing/2014/main" id="{404CBE36-5E5B-45EB-AD4E-17BC8FBA09FF}"/>
              </a:ext>
            </a:extLst>
          </p:cNvPr>
          <p:cNvSpPr txBox="1"/>
          <p:nvPr/>
        </p:nvSpPr>
        <p:spPr>
          <a:xfrm>
            <a:off x="1312285" y="391356"/>
            <a:ext cx="22877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a:noFill/>
                </a:ln>
                <a:solidFill>
                  <a:srgbClr val="5DBA96"/>
                </a:solidFill>
                <a:effectLst/>
                <a:uLnTx/>
                <a:uFillTx/>
                <a:latin typeface="Bunita Swash Thin" panose="02000200000000000000" pitchFamily="2" charset="77"/>
              </a:rPr>
              <a:t>Sommaire</a:t>
            </a:r>
          </a:p>
        </p:txBody>
      </p:sp>
      <p:sp>
        <p:nvSpPr>
          <p:cNvPr id="9" name="Ellipse 8">
            <a:extLst>
              <a:ext uri="{FF2B5EF4-FFF2-40B4-BE49-F238E27FC236}">
                <a16:creationId xmlns:a16="http://schemas.microsoft.com/office/drawing/2014/main" id="{7785970A-1245-49E3-AAE0-67640C1B49BE}"/>
              </a:ext>
            </a:extLst>
          </p:cNvPr>
          <p:cNvSpPr/>
          <p:nvPr/>
        </p:nvSpPr>
        <p:spPr>
          <a:xfrm>
            <a:off x="1013555" y="581258"/>
            <a:ext cx="266529" cy="266529"/>
          </a:xfrm>
          <a:prstGeom prst="ellipse">
            <a:avLst/>
          </a:prstGeom>
          <a:noFill/>
          <a:ln w="22225">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ZoneTexte 9">
            <a:extLst>
              <a:ext uri="{FF2B5EF4-FFF2-40B4-BE49-F238E27FC236}">
                <a16:creationId xmlns:a16="http://schemas.microsoft.com/office/drawing/2014/main" id="{A5C8CA31-0319-4463-B6B4-09D7A65F7E13}"/>
              </a:ext>
            </a:extLst>
          </p:cNvPr>
          <p:cNvSpPr txBox="1"/>
          <p:nvPr/>
        </p:nvSpPr>
        <p:spPr>
          <a:xfrm>
            <a:off x="2050721" y="1485594"/>
            <a:ext cx="70132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Gomme Sans SemiBold" panose="020B0704020204040204" pitchFamily="34" charset="0"/>
              </a:rPr>
              <a:t>LA SOCIÉTÉ CALYCÉ</a:t>
            </a:r>
          </a:p>
        </p:txBody>
      </p:sp>
      <p:sp>
        <p:nvSpPr>
          <p:cNvPr id="11" name="ZoneTexte 10">
            <a:extLst>
              <a:ext uri="{FF2B5EF4-FFF2-40B4-BE49-F238E27FC236}">
                <a16:creationId xmlns:a16="http://schemas.microsoft.com/office/drawing/2014/main" id="{9DB6F870-03DC-422C-B107-C6DCFA5C5ECF}"/>
              </a:ext>
            </a:extLst>
          </p:cNvPr>
          <p:cNvSpPr txBox="1"/>
          <p:nvPr/>
        </p:nvSpPr>
        <p:spPr>
          <a:xfrm>
            <a:off x="2050722" y="2590240"/>
            <a:ext cx="5697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Gomme Sans SemiBold" panose="020B0704020204040204" pitchFamily="34" charset="0"/>
              </a:rPr>
              <a:t>LE PROJET</a:t>
            </a:r>
          </a:p>
        </p:txBody>
      </p:sp>
      <p:sp>
        <p:nvSpPr>
          <p:cNvPr id="12" name="ZoneTexte 11">
            <a:extLst>
              <a:ext uri="{FF2B5EF4-FFF2-40B4-BE49-F238E27FC236}">
                <a16:creationId xmlns:a16="http://schemas.microsoft.com/office/drawing/2014/main" id="{721964D4-819F-4BF3-89B8-CEC676F4C084}"/>
              </a:ext>
            </a:extLst>
          </p:cNvPr>
          <p:cNvSpPr txBox="1"/>
          <p:nvPr/>
        </p:nvSpPr>
        <p:spPr>
          <a:xfrm>
            <a:off x="2050721" y="5838518"/>
            <a:ext cx="63838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Gomme Sans SemiBold" panose="020B0704020204040204" pitchFamily="34" charset="0"/>
              </a:rPr>
              <a:t>LES RETOMBÉES LOCALES DU PROJET</a:t>
            </a:r>
          </a:p>
        </p:txBody>
      </p:sp>
      <p:pic>
        <p:nvPicPr>
          <p:cNvPr id="13" name="Image 12">
            <a:extLst>
              <a:ext uri="{FF2B5EF4-FFF2-40B4-BE49-F238E27FC236}">
                <a16:creationId xmlns:a16="http://schemas.microsoft.com/office/drawing/2014/main" id="{5847C1A8-66B4-43CF-8D06-FC8524CC04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215" y="2064475"/>
            <a:ext cx="984587" cy="1089427"/>
          </a:xfrm>
          <a:prstGeom prst="rect">
            <a:avLst/>
          </a:prstGeom>
        </p:spPr>
      </p:pic>
      <p:pic>
        <p:nvPicPr>
          <p:cNvPr id="14" name="Image 13">
            <a:extLst>
              <a:ext uri="{FF2B5EF4-FFF2-40B4-BE49-F238E27FC236}">
                <a16:creationId xmlns:a16="http://schemas.microsoft.com/office/drawing/2014/main" id="{DEC9D62D-C0F4-4437-BD83-F0D31990F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238" y="987596"/>
            <a:ext cx="1065068" cy="1178478"/>
          </a:xfrm>
          <a:prstGeom prst="rect">
            <a:avLst/>
          </a:prstGeom>
        </p:spPr>
      </p:pic>
      <p:pic>
        <p:nvPicPr>
          <p:cNvPr id="15" name="Image 14">
            <a:extLst>
              <a:ext uri="{FF2B5EF4-FFF2-40B4-BE49-F238E27FC236}">
                <a16:creationId xmlns:a16="http://schemas.microsoft.com/office/drawing/2014/main" id="{888012D7-9BAD-4214-A9CF-9F460DE78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714" y="5356969"/>
            <a:ext cx="984587" cy="1084869"/>
          </a:xfrm>
          <a:prstGeom prst="rect">
            <a:avLst/>
          </a:prstGeom>
        </p:spPr>
      </p:pic>
      <p:cxnSp>
        <p:nvCxnSpPr>
          <p:cNvPr id="16" name="Connecteur droit 15">
            <a:extLst>
              <a:ext uri="{FF2B5EF4-FFF2-40B4-BE49-F238E27FC236}">
                <a16:creationId xmlns:a16="http://schemas.microsoft.com/office/drawing/2014/main" id="{569FF2B4-4C6F-48CB-8D8A-C515FA89E251}"/>
              </a:ext>
            </a:extLst>
          </p:cNvPr>
          <p:cNvCxnSpPr>
            <a:cxnSpLocks/>
          </p:cNvCxnSpPr>
          <p:nvPr/>
        </p:nvCxnSpPr>
        <p:spPr>
          <a:xfrm>
            <a:off x="1145969" y="1503476"/>
            <a:ext cx="0" cy="51728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2A5E3C02-0B48-4C8A-9ABC-D4948683D578}"/>
              </a:ext>
            </a:extLst>
          </p:cNvPr>
          <p:cNvSpPr/>
          <p:nvPr/>
        </p:nvSpPr>
        <p:spPr>
          <a:xfrm>
            <a:off x="1025803" y="1506761"/>
            <a:ext cx="240331" cy="240331"/>
          </a:xfrm>
          <a:prstGeom prst="ellipse">
            <a:avLst/>
          </a:prstGeom>
          <a:solidFill>
            <a:schemeClr val="bg1"/>
          </a:solidFill>
          <a:ln w="63500">
            <a:solidFill>
              <a:srgbClr val="223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Ellipse 17">
            <a:extLst>
              <a:ext uri="{FF2B5EF4-FFF2-40B4-BE49-F238E27FC236}">
                <a16:creationId xmlns:a16="http://schemas.microsoft.com/office/drawing/2014/main" id="{B1704A11-B205-476C-94A2-E4AE9431F19E}"/>
              </a:ext>
            </a:extLst>
          </p:cNvPr>
          <p:cNvSpPr/>
          <p:nvPr/>
        </p:nvSpPr>
        <p:spPr>
          <a:xfrm>
            <a:off x="1025803" y="2575678"/>
            <a:ext cx="240331" cy="240331"/>
          </a:xfrm>
          <a:prstGeom prst="ellipse">
            <a:avLst/>
          </a:prstGeom>
          <a:solidFill>
            <a:schemeClr val="bg1"/>
          </a:solidFill>
          <a:ln w="63500">
            <a:solidFill>
              <a:srgbClr val="223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Ellipse 18">
            <a:extLst>
              <a:ext uri="{FF2B5EF4-FFF2-40B4-BE49-F238E27FC236}">
                <a16:creationId xmlns:a16="http://schemas.microsoft.com/office/drawing/2014/main" id="{422FC5F0-7D18-470F-BB84-A75440BD356A}"/>
              </a:ext>
            </a:extLst>
          </p:cNvPr>
          <p:cNvSpPr/>
          <p:nvPr/>
        </p:nvSpPr>
        <p:spPr>
          <a:xfrm>
            <a:off x="1025803" y="5834090"/>
            <a:ext cx="240331" cy="240331"/>
          </a:xfrm>
          <a:prstGeom prst="ellipse">
            <a:avLst/>
          </a:prstGeom>
          <a:solidFill>
            <a:schemeClr val="bg1"/>
          </a:solidFill>
          <a:ln w="63500">
            <a:solidFill>
              <a:srgbClr val="223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ZoneTexte 19">
            <a:extLst>
              <a:ext uri="{FF2B5EF4-FFF2-40B4-BE49-F238E27FC236}">
                <a16:creationId xmlns:a16="http://schemas.microsoft.com/office/drawing/2014/main" id="{06D2CB71-A224-4936-AE89-17ED9240A822}"/>
              </a:ext>
            </a:extLst>
          </p:cNvPr>
          <p:cNvSpPr txBox="1"/>
          <p:nvPr/>
        </p:nvSpPr>
        <p:spPr>
          <a:xfrm>
            <a:off x="2050721" y="4735202"/>
            <a:ext cx="65487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Gomme Sans SemiBold" panose="020B0704020204040204" pitchFamily="34" charset="0"/>
              </a:rPr>
              <a:t>L’EOLIEN EN GENERAL</a:t>
            </a:r>
          </a:p>
        </p:txBody>
      </p:sp>
      <p:pic>
        <p:nvPicPr>
          <p:cNvPr id="21" name="Image 20">
            <a:extLst>
              <a:ext uri="{FF2B5EF4-FFF2-40B4-BE49-F238E27FC236}">
                <a16:creationId xmlns:a16="http://schemas.microsoft.com/office/drawing/2014/main" id="{6F2C3874-C0EF-4A3C-B540-A3F822F07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665" y="4251737"/>
            <a:ext cx="994532" cy="1178478"/>
          </a:xfrm>
          <a:prstGeom prst="rect">
            <a:avLst/>
          </a:prstGeom>
        </p:spPr>
      </p:pic>
      <p:pic>
        <p:nvPicPr>
          <p:cNvPr id="22" name="Image 21">
            <a:extLst>
              <a:ext uri="{FF2B5EF4-FFF2-40B4-BE49-F238E27FC236}">
                <a16:creationId xmlns:a16="http://schemas.microsoft.com/office/drawing/2014/main" id="{B09E1558-73FB-481B-B801-7C62295E6E0D}"/>
              </a:ext>
            </a:extLst>
          </p:cNvPr>
          <p:cNvPicPr>
            <a:picLocks noChangeAspect="1"/>
          </p:cNvPicPr>
          <p:nvPr/>
        </p:nvPicPr>
        <p:blipFill>
          <a:blip r:embed="rId5"/>
          <a:stretch>
            <a:fillRect/>
          </a:stretch>
        </p:blipFill>
        <p:spPr>
          <a:xfrm>
            <a:off x="1013555" y="4740474"/>
            <a:ext cx="298730" cy="304826"/>
          </a:xfrm>
          <a:prstGeom prst="rect">
            <a:avLst/>
          </a:prstGeom>
        </p:spPr>
      </p:pic>
      <p:pic>
        <p:nvPicPr>
          <p:cNvPr id="23" name="Image 22">
            <a:extLst>
              <a:ext uri="{FF2B5EF4-FFF2-40B4-BE49-F238E27FC236}">
                <a16:creationId xmlns:a16="http://schemas.microsoft.com/office/drawing/2014/main" id="{06B8CB8C-E0FE-42E4-BAAA-2EB0B2BC4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060" y="3519589"/>
            <a:ext cx="582896" cy="579010"/>
          </a:xfrm>
          <a:prstGeom prst="rect">
            <a:avLst/>
          </a:prstGeom>
        </p:spPr>
      </p:pic>
      <p:sp>
        <p:nvSpPr>
          <p:cNvPr id="24" name="Ellipse 23">
            <a:extLst>
              <a:ext uri="{FF2B5EF4-FFF2-40B4-BE49-F238E27FC236}">
                <a16:creationId xmlns:a16="http://schemas.microsoft.com/office/drawing/2014/main" id="{2EF3E76A-F002-40A4-AD4E-8469D542389E}"/>
              </a:ext>
            </a:extLst>
          </p:cNvPr>
          <p:cNvSpPr/>
          <p:nvPr/>
        </p:nvSpPr>
        <p:spPr>
          <a:xfrm>
            <a:off x="1014347" y="3688724"/>
            <a:ext cx="240331" cy="240331"/>
          </a:xfrm>
          <a:prstGeom prst="ellipse">
            <a:avLst/>
          </a:prstGeom>
          <a:solidFill>
            <a:schemeClr val="bg1"/>
          </a:solidFill>
          <a:ln w="63500">
            <a:solidFill>
              <a:srgbClr val="2233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ZoneTexte 24">
            <a:extLst>
              <a:ext uri="{FF2B5EF4-FFF2-40B4-BE49-F238E27FC236}">
                <a16:creationId xmlns:a16="http://schemas.microsoft.com/office/drawing/2014/main" id="{DC9ADAF7-AB72-4EBD-BC36-EC91327D7362}"/>
              </a:ext>
            </a:extLst>
          </p:cNvPr>
          <p:cNvSpPr txBox="1"/>
          <p:nvPr/>
        </p:nvSpPr>
        <p:spPr>
          <a:xfrm>
            <a:off x="2050721" y="3590501"/>
            <a:ext cx="5697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Gomme Sans SemiBold" panose="020B0704020204040204" pitchFamily="34" charset="0"/>
              </a:rPr>
              <a:t>LE DEROULEMENT D’UN PROJET EOLIEN</a:t>
            </a:r>
          </a:p>
        </p:txBody>
      </p:sp>
    </p:spTree>
    <p:extLst>
      <p:ext uri="{BB962C8B-B14F-4D97-AF65-F5344CB8AC3E}">
        <p14:creationId xmlns:p14="http://schemas.microsoft.com/office/powerpoint/2010/main" val="426913321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titre seul">
    <p:spTree>
      <p:nvGrpSpPr>
        <p:cNvPr id="1" name=""/>
        <p:cNvGrpSpPr/>
        <p:nvPr/>
      </p:nvGrpSpPr>
      <p:grpSpPr>
        <a:xfrm>
          <a:off x="0" y="0"/>
          <a:ext cx="0" cy="0"/>
          <a:chOff x="0" y="0"/>
          <a:chExt cx="0" cy="0"/>
        </a:xfrm>
      </p:grpSpPr>
      <p:sp>
        <p:nvSpPr>
          <p:cNvPr id="12" name="Espace réservé du pied de page 7">
            <a:extLst>
              <a:ext uri="{FF2B5EF4-FFF2-40B4-BE49-F238E27FC236}">
                <a16:creationId xmlns:a16="http://schemas.microsoft.com/office/drawing/2014/main" id="{B103AEF7-4D6A-8547-B2AF-C8B807252913}"/>
              </a:ext>
            </a:extLst>
          </p:cNvPr>
          <p:cNvSpPr txBox="1">
            <a:spLocks/>
          </p:cNvSpPr>
          <p:nvPr/>
        </p:nvSpPr>
        <p:spPr>
          <a:xfrm>
            <a:off x="780285" y="6278698"/>
            <a:ext cx="4320873"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pc="100" baseline="0" dirty="0">
                <a:solidFill>
                  <a:srgbClr val="223372"/>
                </a:solidFill>
                <a:latin typeface="Neris Light" pitchFamily="2" charset="77"/>
              </a:rPr>
              <a:t>Calycé</a:t>
            </a:r>
          </a:p>
        </p:txBody>
      </p:sp>
      <p:cxnSp>
        <p:nvCxnSpPr>
          <p:cNvPr id="15" name="Connecteur droit 14">
            <a:extLst>
              <a:ext uri="{FF2B5EF4-FFF2-40B4-BE49-F238E27FC236}">
                <a16:creationId xmlns:a16="http://schemas.microsoft.com/office/drawing/2014/main" id="{348D1137-1DE3-E74B-AE7C-FF47139B324B}"/>
              </a:ext>
            </a:extLst>
          </p:cNvPr>
          <p:cNvCxnSpPr>
            <a:cxnSpLocks/>
          </p:cNvCxnSpPr>
          <p:nvPr/>
        </p:nvCxnSpPr>
        <p:spPr>
          <a:xfrm>
            <a:off x="486588" y="770351"/>
            <a:ext cx="0" cy="5326269"/>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E4B0778-48EB-7545-8084-E7F34FD98CDA}"/>
              </a:ext>
            </a:extLst>
          </p:cNvPr>
          <p:cNvSpPr/>
          <p:nvPr/>
        </p:nvSpPr>
        <p:spPr>
          <a:xfrm>
            <a:off x="332919" y="5545802"/>
            <a:ext cx="318434"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D8C95AF-064E-0D46-8106-05207495E2B2}"/>
              </a:ext>
            </a:extLst>
          </p:cNvPr>
          <p:cNvSpPr/>
          <p:nvPr/>
        </p:nvSpPr>
        <p:spPr>
          <a:xfrm>
            <a:off x="383719" y="480256"/>
            <a:ext cx="216901" cy="216901"/>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lide Number Placeholder 2">
            <a:extLst>
              <a:ext uri="{FF2B5EF4-FFF2-40B4-BE49-F238E27FC236}">
                <a16:creationId xmlns:a16="http://schemas.microsoft.com/office/drawing/2014/main" id="{693DB564-A1F3-5547-8B57-7BFB154AE350}"/>
              </a:ext>
            </a:extLst>
          </p:cNvPr>
          <p:cNvSpPr txBox="1">
            <a:spLocks/>
          </p:cNvSpPr>
          <p:nvPr/>
        </p:nvSpPr>
        <p:spPr>
          <a:xfrm>
            <a:off x="154455" y="5582782"/>
            <a:ext cx="66267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F37CD6C-94C1-46A5-BB3A-E6E2F41DD9A2}" type="slidenum">
              <a:rPr lang="fr-FR" sz="1100" baseline="0" smtClean="0">
                <a:solidFill>
                  <a:schemeClr val="bg1"/>
                </a:solidFill>
              </a:rPr>
              <a:pPr algn="ctr"/>
              <a:t>‹N°›</a:t>
            </a:fld>
            <a:endParaRPr lang="fr-FR" sz="1100" baseline="0" dirty="0">
              <a:solidFill>
                <a:schemeClr val="bg1"/>
              </a:solidFill>
            </a:endParaRPr>
          </a:p>
        </p:txBody>
      </p:sp>
      <p:pic>
        <p:nvPicPr>
          <p:cNvPr id="18" name="Image 17">
            <a:extLst>
              <a:ext uri="{FF2B5EF4-FFF2-40B4-BE49-F238E27FC236}">
                <a16:creationId xmlns:a16="http://schemas.microsoft.com/office/drawing/2014/main" id="{39791A5D-ACB0-9B48-B072-2662550D2A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034" y="6130939"/>
            <a:ext cx="588251" cy="547789"/>
          </a:xfrm>
          <a:prstGeom prst="rect">
            <a:avLst/>
          </a:prstGeom>
        </p:spPr>
      </p:pic>
      <p:sp>
        <p:nvSpPr>
          <p:cNvPr id="2" name="Titre 1">
            <a:extLst>
              <a:ext uri="{FF2B5EF4-FFF2-40B4-BE49-F238E27FC236}">
                <a16:creationId xmlns:a16="http://schemas.microsoft.com/office/drawing/2014/main" id="{A2779303-741C-4211-8819-75133B9E3C52}"/>
              </a:ext>
            </a:extLst>
          </p:cNvPr>
          <p:cNvSpPr>
            <a:spLocks noGrp="1"/>
          </p:cNvSpPr>
          <p:nvPr>
            <p:ph type="title"/>
          </p:nvPr>
        </p:nvSpPr>
        <p:spPr>
          <a:xfrm>
            <a:off x="745150" y="324524"/>
            <a:ext cx="6631459" cy="585569"/>
          </a:xfrm>
          <a:ln>
            <a:noFill/>
          </a:ln>
        </p:spPr>
        <p:txBody>
          <a:bodyPr anchor="ctr">
            <a:normAutofit/>
          </a:bodyPr>
          <a:lstStyle>
            <a:lvl1pPr>
              <a:defRPr sz="2800">
                <a:latin typeface="Gomme Sans SemiBold" panose="020B0704020204040204" pitchFamily="34" charset="0"/>
              </a:defRPr>
            </a:lvl1pPr>
          </a:lstStyle>
          <a:p>
            <a:r>
              <a:rPr lang="fr-FR"/>
              <a:t>Modifiez le style du titre</a:t>
            </a:r>
          </a:p>
        </p:txBody>
      </p:sp>
    </p:spTree>
    <p:extLst>
      <p:ext uri="{BB962C8B-B14F-4D97-AF65-F5344CB8AC3E}">
        <p14:creationId xmlns:p14="http://schemas.microsoft.com/office/powerpoint/2010/main" val="18169829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lide texte">
    <p:spTree>
      <p:nvGrpSpPr>
        <p:cNvPr id="1" name=""/>
        <p:cNvGrpSpPr/>
        <p:nvPr/>
      </p:nvGrpSpPr>
      <p:grpSpPr>
        <a:xfrm>
          <a:off x="0" y="0"/>
          <a:ext cx="0" cy="0"/>
          <a:chOff x="0" y="0"/>
          <a:chExt cx="0" cy="0"/>
        </a:xfrm>
      </p:grpSpPr>
      <p:sp>
        <p:nvSpPr>
          <p:cNvPr id="12" name="Espace réservé du pied de page 7">
            <a:extLst>
              <a:ext uri="{FF2B5EF4-FFF2-40B4-BE49-F238E27FC236}">
                <a16:creationId xmlns:a16="http://schemas.microsoft.com/office/drawing/2014/main" id="{B103AEF7-4D6A-8547-B2AF-C8B807252913}"/>
              </a:ext>
            </a:extLst>
          </p:cNvPr>
          <p:cNvSpPr txBox="1">
            <a:spLocks/>
          </p:cNvSpPr>
          <p:nvPr/>
        </p:nvSpPr>
        <p:spPr>
          <a:xfrm>
            <a:off x="780285" y="6278698"/>
            <a:ext cx="4320873"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pc="100" baseline="0" dirty="0">
                <a:solidFill>
                  <a:srgbClr val="223372"/>
                </a:solidFill>
                <a:latin typeface="Neris Light" pitchFamily="2" charset="77"/>
              </a:rPr>
              <a:t>Calycé</a:t>
            </a:r>
          </a:p>
        </p:txBody>
      </p:sp>
      <p:cxnSp>
        <p:nvCxnSpPr>
          <p:cNvPr id="15" name="Connecteur droit 14">
            <a:extLst>
              <a:ext uri="{FF2B5EF4-FFF2-40B4-BE49-F238E27FC236}">
                <a16:creationId xmlns:a16="http://schemas.microsoft.com/office/drawing/2014/main" id="{348D1137-1DE3-E74B-AE7C-FF47139B324B}"/>
              </a:ext>
            </a:extLst>
          </p:cNvPr>
          <p:cNvCxnSpPr>
            <a:cxnSpLocks/>
          </p:cNvCxnSpPr>
          <p:nvPr/>
        </p:nvCxnSpPr>
        <p:spPr>
          <a:xfrm>
            <a:off x="486588" y="770351"/>
            <a:ext cx="0" cy="5326269"/>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E4B0778-48EB-7545-8084-E7F34FD98CDA}"/>
              </a:ext>
            </a:extLst>
          </p:cNvPr>
          <p:cNvSpPr/>
          <p:nvPr/>
        </p:nvSpPr>
        <p:spPr>
          <a:xfrm>
            <a:off x="332919" y="5545802"/>
            <a:ext cx="318434"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D8C95AF-064E-0D46-8106-05207495E2B2}"/>
              </a:ext>
            </a:extLst>
          </p:cNvPr>
          <p:cNvSpPr/>
          <p:nvPr/>
        </p:nvSpPr>
        <p:spPr>
          <a:xfrm>
            <a:off x="383719" y="480256"/>
            <a:ext cx="216901" cy="216901"/>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lide Number Placeholder 2">
            <a:extLst>
              <a:ext uri="{FF2B5EF4-FFF2-40B4-BE49-F238E27FC236}">
                <a16:creationId xmlns:a16="http://schemas.microsoft.com/office/drawing/2014/main" id="{693DB564-A1F3-5547-8B57-7BFB154AE350}"/>
              </a:ext>
            </a:extLst>
          </p:cNvPr>
          <p:cNvSpPr txBox="1">
            <a:spLocks/>
          </p:cNvSpPr>
          <p:nvPr/>
        </p:nvSpPr>
        <p:spPr>
          <a:xfrm>
            <a:off x="154455" y="5582782"/>
            <a:ext cx="66267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F37CD6C-94C1-46A5-BB3A-E6E2F41DD9A2}" type="slidenum">
              <a:rPr lang="fr-FR" sz="1100" baseline="0" smtClean="0">
                <a:solidFill>
                  <a:schemeClr val="bg1"/>
                </a:solidFill>
              </a:rPr>
              <a:pPr algn="ctr"/>
              <a:t>‹N°›</a:t>
            </a:fld>
            <a:endParaRPr lang="fr-FR" sz="1100" baseline="0" dirty="0">
              <a:solidFill>
                <a:schemeClr val="bg1"/>
              </a:solidFill>
            </a:endParaRPr>
          </a:p>
        </p:txBody>
      </p:sp>
      <p:pic>
        <p:nvPicPr>
          <p:cNvPr id="18" name="Image 17">
            <a:extLst>
              <a:ext uri="{FF2B5EF4-FFF2-40B4-BE49-F238E27FC236}">
                <a16:creationId xmlns:a16="http://schemas.microsoft.com/office/drawing/2014/main" id="{39791A5D-ACB0-9B48-B072-2662550D2A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034" y="6130939"/>
            <a:ext cx="588251" cy="547789"/>
          </a:xfrm>
          <a:prstGeom prst="rect">
            <a:avLst/>
          </a:prstGeom>
        </p:spPr>
      </p:pic>
      <p:sp>
        <p:nvSpPr>
          <p:cNvPr id="2" name="Titre 1">
            <a:extLst>
              <a:ext uri="{FF2B5EF4-FFF2-40B4-BE49-F238E27FC236}">
                <a16:creationId xmlns:a16="http://schemas.microsoft.com/office/drawing/2014/main" id="{A2779303-741C-4211-8819-75133B9E3C52}"/>
              </a:ext>
            </a:extLst>
          </p:cNvPr>
          <p:cNvSpPr>
            <a:spLocks noGrp="1"/>
          </p:cNvSpPr>
          <p:nvPr>
            <p:ph type="title"/>
          </p:nvPr>
        </p:nvSpPr>
        <p:spPr>
          <a:xfrm>
            <a:off x="745150" y="324524"/>
            <a:ext cx="6631459" cy="585569"/>
          </a:xfrm>
          <a:ln>
            <a:noFill/>
          </a:ln>
        </p:spPr>
        <p:txBody>
          <a:bodyPr anchor="ctr">
            <a:normAutofit/>
          </a:bodyPr>
          <a:lstStyle>
            <a:lvl1pPr>
              <a:defRPr sz="2800">
                <a:latin typeface="Gomme Sans SemiBold" panose="020B0704020204040204" pitchFamily="34" charset="0"/>
              </a:defRPr>
            </a:lvl1pPr>
          </a:lstStyle>
          <a:p>
            <a:r>
              <a:rPr lang="fr-FR"/>
              <a:t>Modifiez le style du titre</a:t>
            </a:r>
          </a:p>
        </p:txBody>
      </p:sp>
      <p:sp>
        <p:nvSpPr>
          <p:cNvPr id="11" name="Content Placeholder 2">
            <a:extLst>
              <a:ext uri="{FF2B5EF4-FFF2-40B4-BE49-F238E27FC236}">
                <a16:creationId xmlns:a16="http://schemas.microsoft.com/office/drawing/2014/main" id="{95E37CD0-AB71-402B-B9D8-8C159AD9DA09}"/>
              </a:ext>
            </a:extLst>
          </p:cNvPr>
          <p:cNvSpPr>
            <a:spLocks noGrp="1"/>
          </p:cNvSpPr>
          <p:nvPr>
            <p:ph sz="half" idx="1"/>
          </p:nvPr>
        </p:nvSpPr>
        <p:spPr>
          <a:xfrm>
            <a:off x="1613062" y="1563676"/>
            <a:ext cx="6268853" cy="430055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p:txBody>
      </p:sp>
    </p:spTree>
    <p:extLst>
      <p:ext uri="{BB962C8B-B14F-4D97-AF65-F5344CB8AC3E}">
        <p14:creationId xmlns:p14="http://schemas.microsoft.com/office/powerpoint/2010/main" val="237230848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deux colonnes">
    <p:spTree>
      <p:nvGrpSpPr>
        <p:cNvPr id="1" name=""/>
        <p:cNvGrpSpPr/>
        <p:nvPr/>
      </p:nvGrpSpPr>
      <p:grpSpPr>
        <a:xfrm>
          <a:off x="0" y="0"/>
          <a:ext cx="0" cy="0"/>
          <a:chOff x="0" y="0"/>
          <a:chExt cx="0" cy="0"/>
        </a:xfrm>
      </p:grpSpPr>
      <p:sp>
        <p:nvSpPr>
          <p:cNvPr id="12" name="Espace réservé du pied de page 7">
            <a:extLst>
              <a:ext uri="{FF2B5EF4-FFF2-40B4-BE49-F238E27FC236}">
                <a16:creationId xmlns:a16="http://schemas.microsoft.com/office/drawing/2014/main" id="{B103AEF7-4D6A-8547-B2AF-C8B807252913}"/>
              </a:ext>
            </a:extLst>
          </p:cNvPr>
          <p:cNvSpPr txBox="1">
            <a:spLocks/>
          </p:cNvSpPr>
          <p:nvPr/>
        </p:nvSpPr>
        <p:spPr>
          <a:xfrm>
            <a:off x="780285" y="6278698"/>
            <a:ext cx="4320873"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pc="100" baseline="0" dirty="0">
                <a:solidFill>
                  <a:srgbClr val="223372"/>
                </a:solidFill>
                <a:latin typeface="Neris Light" pitchFamily="2" charset="77"/>
              </a:rPr>
              <a:t>Calycé</a:t>
            </a:r>
          </a:p>
        </p:txBody>
      </p:sp>
      <p:cxnSp>
        <p:nvCxnSpPr>
          <p:cNvPr id="15" name="Connecteur droit 14">
            <a:extLst>
              <a:ext uri="{FF2B5EF4-FFF2-40B4-BE49-F238E27FC236}">
                <a16:creationId xmlns:a16="http://schemas.microsoft.com/office/drawing/2014/main" id="{348D1137-1DE3-E74B-AE7C-FF47139B324B}"/>
              </a:ext>
            </a:extLst>
          </p:cNvPr>
          <p:cNvCxnSpPr>
            <a:cxnSpLocks/>
          </p:cNvCxnSpPr>
          <p:nvPr/>
        </p:nvCxnSpPr>
        <p:spPr>
          <a:xfrm>
            <a:off x="486588" y="770351"/>
            <a:ext cx="0" cy="5326269"/>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FE4B0778-48EB-7545-8084-E7F34FD98CDA}"/>
              </a:ext>
            </a:extLst>
          </p:cNvPr>
          <p:cNvSpPr/>
          <p:nvPr/>
        </p:nvSpPr>
        <p:spPr>
          <a:xfrm>
            <a:off x="332919" y="5545802"/>
            <a:ext cx="318434"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D8C95AF-064E-0D46-8106-05207495E2B2}"/>
              </a:ext>
            </a:extLst>
          </p:cNvPr>
          <p:cNvSpPr/>
          <p:nvPr/>
        </p:nvSpPr>
        <p:spPr>
          <a:xfrm>
            <a:off x="383719" y="480256"/>
            <a:ext cx="216901" cy="216901"/>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lide Number Placeholder 2">
            <a:extLst>
              <a:ext uri="{FF2B5EF4-FFF2-40B4-BE49-F238E27FC236}">
                <a16:creationId xmlns:a16="http://schemas.microsoft.com/office/drawing/2014/main" id="{693DB564-A1F3-5547-8B57-7BFB154AE350}"/>
              </a:ext>
            </a:extLst>
          </p:cNvPr>
          <p:cNvSpPr txBox="1">
            <a:spLocks/>
          </p:cNvSpPr>
          <p:nvPr/>
        </p:nvSpPr>
        <p:spPr>
          <a:xfrm>
            <a:off x="154455" y="5582782"/>
            <a:ext cx="66267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F37CD6C-94C1-46A5-BB3A-E6E2F41DD9A2}" type="slidenum">
              <a:rPr lang="fr-FR" sz="1100" baseline="0" smtClean="0">
                <a:solidFill>
                  <a:schemeClr val="bg1"/>
                </a:solidFill>
              </a:rPr>
              <a:pPr algn="ctr"/>
              <a:t>‹N°›</a:t>
            </a:fld>
            <a:endParaRPr lang="fr-FR" sz="1100" baseline="0" dirty="0">
              <a:solidFill>
                <a:schemeClr val="bg1"/>
              </a:solidFill>
            </a:endParaRPr>
          </a:p>
        </p:txBody>
      </p:sp>
      <p:pic>
        <p:nvPicPr>
          <p:cNvPr id="18" name="Image 17">
            <a:extLst>
              <a:ext uri="{FF2B5EF4-FFF2-40B4-BE49-F238E27FC236}">
                <a16:creationId xmlns:a16="http://schemas.microsoft.com/office/drawing/2014/main" id="{39791A5D-ACB0-9B48-B072-2662550D2A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034" y="6130939"/>
            <a:ext cx="588251" cy="547789"/>
          </a:xfrm>
          <a:prstGeom prst="rect">
            <a:avLst/>
          </a:prstGeom>
        </p:spPr>
      </p:pic>
      <p:sp>
        <p:nvSpPr>
          <p:cNvPr id="2" name="Titre 1">
            <a:extLst>
              <a:ext uri="{FF2B5EF4-FFF2-40B4-BE49-F238E27FC236}">
                <a16:creationId xmlns:a16="http://schemas.microsoft.com/office/drawing/2014/main" id="{A2779303-741C-4211-8819-75133B9E3C52}"/>
              </a:ext>
            </a:extLst>
          </p:cNvPr>
          <p:cNvSpPr>
            <a:spLocks noGrp="1"/>
          </p:cNvSpPr>
          <p:nvPr>
            <p:ph type="title"/>
          </p:nvPr>
        </p:nvSpPr>
        <p:spPr>
          <a:xfrm>
            <a:off x="745150" y="324524"/>
            <a:ext cx="6631459" cy="585569"/>
          </a:xfrm>
          <a:ln>
            <a:noFill/>
          </a:ln>
        </p:spPr>
        <p:txBody>
          <a:bodyPr anchor="ctr">
            <a:normAutofit/>
          </a:bodyPr>
          <a:lstStyle>
            <a:lvl1pPr>
              <a:defRPr sz="2800">
                <a:latin typeface="Gomme Sans SemiBold" panose="020B0704020204040204" pitchFamily="34" charset="0"/>
              </a:defRPr>
            </a:lvl1pPr>
          </a:lstStyle>
          <a:p>
            <a:r>
              <a:rPr lang="fr-FR"/>
              <a:t>Modifiez le style du titre</a:t>
            </a:r>
          </a:p>
        </p:txBody>
      </p:sp>
      <p:sp>
        <p:nvSpPr>
          <p:cNvPr id="19" name="Text Placeholder 2">
            <a:extLst>
              <a:ext uri="{FF2B5EF4-FFF2-40B4-BE49-F238E27FC236}">
                <a16:creationId xmlns:a16="http://schemas.microsoft.com/office/drawing/2014/main" id="{2F1D0672-1CA5-407F-9491-72C7D49DF71C}"/>
              </a:ext>
            </a:extLst>
          </p:cNvPr>
          <p:cNvSpPr>
            <a:spLocks noGrp="1"/>
          </p:cNvSpPr>
          <p:nvPr>
            <p:ph type="body" idx="1" hasCustomPrompt="1"/>
          </p:nvPr>
        </p:nvSpPr>
        <p:spPr>
          <a:xfrm>
            <a:off x="1314958" y="1642989"/>
            <a:ext cx="343252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a:t>
            </a:r>
            <a:endParaRPr lang="en-US" dirty="0"/>
          </a:p>
        </p:txBody>
      </p:sp>
      <p:sp>
        <p:nvSpPr>
          <p:cNvPr id="20" name="Content Placeholder 3">
            <a:extLst>
              <a:ext uri="{FF2B5EF4-FFF2-40B4-BE49-F238E27FC236}">
                <a16:creationId xmlns:a16="http://schemas.microsoft.com/office/drawing/2014/main" id="{72DF66BB-B1A8-4B78-A116-051898B37132}"/>
              </a:ext>
            </a:extLst>
          </p:cNvPr>
          <p:cNvSpPr>
            <a:spLocks noGrp="1"/>
          </p:cNvSpPr>
          <p:nvPr>
            <p:ph sz="half" idx="2"/>
          </p:nvPr>
        </p:nvSpPr>
        <p:spPr>
          <a:xfrm>
            <a:off x="1314958" y="2241685"/>
            <a:ext cx="3432521" cy="3304117"/>
          </a:xfrm>
        </p:spPr>
        <p:txBody>
          <a:bodyPr>
            <a:normAutofit/>
          </a:body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173A70-830B-440A-8513-7F19A903A56A}"/>
              </a:ext>
            </a:extLst>
          </p:cNvPr>
          <p:cNvSpPr>
            <a:spLocks noGrp="1"/>
          </p:cNvSpPr>
          <p:nvPr>
            <p:ph type="body" sz="quarter" idx="3" hasCustomPrompt="1"/>
          </p:nvPr>
        </p:nvSpPr>
        <p:spPr>
          <a:xfrm>
            <a:off x="5069237" y="1642989"/>
            <a:ext cx="343252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a:t>
            </a:r>
            <a:endParaRPr lang="en-US" dirty="0"/>
          </a:p>
        </p:txBody>
      </p:sp>
      <p:sp>
        <p:nvSpPr>
          <p:cNvPr id="22" name="Content Placeholder 5">
            <a:extLst>
              <a:ext uri="{FF2B5EF4-FFF2-40B4-BE49-F238E27FC236}">
                <a16:creationId xmlns:a16="http://schemas.microsoft.com/office/drawing/2014/main" id="{8F099F4B-BC9D-4D32-A067-C613B0FE1A39}"/>
              </a:ext>
            </a:extLst>
          </p:cNvPr>
          <p:cNvSpPr>
            <a:spLocks noGrp="1"/>
          </p:cNvSpPr>
          <p:nvPr>
            <p:ph sz="quarter" idx="4"/>
          </p:nvPr>
        </p:nvSpPr>
        <p:spPr>
          <a:xfrm>
            <a:off x="5069237" y="2241685"/>
            <a:ext cx="3432520" cy="3304117"/>
          </a:xfrm>
        </p:spPr>
        <p:txBody>
          <a:bodyPr>
            <a:normAutofit/>
          </a:bodyPr>
          <a:lstStyle/>
          <a:p>
            <a:pPr lvl="0"/>
            <a:r>
              <a:rPr lang="fr-FR"/>
              <a:t>Cliquez pour modifier les styles du texte du masque</a:t>
            </a:r>
          </a:p>
        </p:txBody>
      </p:sp>
    </p:spTree>
    <p:extLst>
      <p:ext uri="{BB962C8B-B14F-4D97-AF65-F5344CB8AC3E}">
        <p14:creationId xmlns:p14="http://schemas.microsoft.com/office/powerpoint/2010/main" val="19476810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 1 : Caly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79601" y="2397886"/>
            <a:ext cx="7008894" cy="392163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6400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6" name="Espace réservé du pied de page 7">
            <a:extLst>
              <a:ext uri="{FF2B5EF4-FFF2-40B4-BE49-F238E27FC236}">
                <a16:creationId xmlns:a16="http://schemas.microsoft.com/office/drawing/2014/main" id="{AF06FC24-69E1-456B-AFA4-638007A2EE13}"/>
              </a:ext>
            </a:extLst>
          </p:cNvPr>
          <p:cNvSpPr txBox="1">
            <a:spLocks/>
          </p:cNvSpPr>
          <p:nvPr/>
        </p:nvSpPr>
        <p:spPr>
          <a:xfrm>
            <a:off x="780285" y="6278698"/>
            <a:ext cx="4320873"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pc="100" baseline="0" dirty="0">
                <a:solidFill>
                  <a:srgbClr val="223372"/>
                </a:solidFill>
                <a:latin typeface="Neris Light" pitchFamily="2" charset="77"/>
              </a:rPr>
              <a:t>Calycé</a:t>
            </a:r>
          </a:p>
        </p:txBody>
      </p:sp>
      <p:cxnSp>
        <p:nvCxnSpPr>
          <p:cNvPr id="9" name="Connecteur droit 8">
            <a:extLst>
              <a:ext uri="{FF2B5EF4-FFF2-40B4-BE49-F238E27FC236}">
                <a16:creationId xmlns:a16="http://schemas.microsoft.com/office/drawing/2014/main" id="{BDA24CB7-7F90-4F2C-A6A7-F08316EFC5EF}"/>
              </a:ext>
            </a:extLst>
          </p:cNvPr>
          <p:cNvCxnSpPr>
            <a:cxnSpLocks/>
          </p:cNvCxnSpPr>
          <p:nvPr/>
        </p:nvCxnSpPr>
        <p:spPr>
          <a:xfrm>
            <a:off x="486588" y="770351"/>
            <a:ext cx="0" cy="5326269"/>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D62F0399-850D-4A45-8DAC-41F816374BBA}"/>
              </a:ext>
            </a:extLst>
          </p:cNvPr>
          <p:cNvSpPr/>
          <p:nvPr/>
        </p:nvSpPr>
        <p:spPr>
          <a:xfrm>
            <a:off x="332919" y="5545802"/>
            <a:ext cx="318434"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0F1F76D-9753-4BA3-9AA9-B1A613A67319}"/>
              </a:ext>
            </a:extLst>
          </p:cNvPr>
          <p:cNvSpPr/>
          <p:nvPr/>
        </p:nvSpPr>
        <p:spPr>
          <a:xfrm>
            <a:off x="383719" y="480256"/>
            <a:ext cx="216901" cy="216901"/>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Slide Number Placeholder 2">
            <a:extLst>
              <a:ext uri="{FF2B5EF4-FFF2-40B4-BE49-F238E27FC236}">
                <a16:creationId xmlns:a16="http://schemas.microsoft.com/office/drawing/2014/main" id="{20F1B688-333E-40CE-9C4A-7E2F2EC74669}"/>
              </a:ext>
            </a:extLst>
          </p:cNvPr>
          <p:cNvSpPr txBox="1">
            <a:spLocks/>
          </p:cNvSpPr>
          <p:nvPr/>
        </p:nvSpPr>
        <p:spPr>
          <a:xfrm>
            <a:off x="154455" y="5582782"/>
            <a:ext cx="66267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F37CD6C-94C1-46A5-BB3A-E6E2F41DD9A2}" type="slidenum">
              <a:rPr lang="fr-FR" sz="1100" baseline="0" smtClean="0">
                <a:solidFill>
                  <a:schemeClr val="bg1"/>
                </a:solidFill>
              </a:rPr>
              <a:pPr algn="ctr"/>
              <a:t>‹N°›</a:t>
            </a:fld>
            <a:endParaRPr lang="fr-FR" sz="1100" baseline="0" dirty="0">
              <a:solidFill>
                <a:schemeClr val="bg1"/>
              </a:solidFill>
            </a:endParaRPr>
          </a:p>
        </p:txBody>
      </p:sp>
      <p:pic>
        <p:nvPicPr>
          <p:cNvPr id="13" name="Image 12">
            <a:extLst>
              <a:ext uri="{FF2B5EF4-FFF2-40B4-BE49-F238E27FC236}">
                <a16:creationId xmlns:a16="http://schemas.microsoft.com/office/drawing/2014/main" id="{524E5B28-9F5E-4376-94AA-300E52B396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386" y="6080888"/>
            <a:ext cx="637565" cy="593711"/>
          </a:xfrm>
          <a:prstGeom prst="rect">
            <a:avLst/>
          </a:prstGeom>
        </p:spPr>
      </p:pic>
    </p:spTree>
    <p:extLst>
      <p:ext uri="{BB962C8B-B14F-4D97-AF65-F5344CB8AC3E}">
        <p14:creationId xmlns:p14="http://schemas.microsoft.com/office/powerpoint/2010/main" val="65999911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 Left">
    <p:bg>
      <p:bgPr>
        <a:solidFill>
          <a:srgbClr val="22337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199214-F768-4571-9D2C-FFC1A2A6AC04}"/>
              </a:ext>
            </a:extLst>
          </p:cNvPr>
          <p:cNvSpPr/>
          <p:nvPr/>
        </p:nvSpPr>
        <p:spPr>
          <a:xfrm>
            <a:off x="80060" y="76307"/>
            <a:ext cx="8984460" cy="6702174"/>
          </a:xfrm>
          <a:prstGeom prst="rect">
            <a:avLst/>
          </a:prstGeom>
          <a:noFill/>
          <a:ln w="165100" cap="sq">
            <a:solidFill>
              <a:srgbClr val="5DBA9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4E72F446-6086-4CA3-93E0-4B56A7F15132}"/>
              </a:ext>
            </a:extLst>
          </p:cNvPr>
          <p:cNvCxnSpPr>
            <a:cxnSpLocks/>
          </p:cNvCxnSpPr>
          <p:nvPr/>
        </p:nvCxnSpPr>
        <p:spPr>
          <a:xfrm>
            <a:off x="3748684" y="3891227"/>
            <a:ext cx="0" cy="27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672664B9-0BA6-4F32-AAAE-ACA1401F6586}"/>
              </a:ext>
            </a:extLst>
          </p:cNvPr>
          <p:cNvGrpSpPr/>
          <p:nvPr/>
        </p:nvGrpSpPr>
        <p:grpSpPr>
          <a:xfrm>
            <a:off x="3168072" y="2876251"/>
            <a:ext cx="2807857" cy="1105498"/>
            <a:chOff x="3196736" y="2886783"/>
            <a:chExt cx="2807857" cy="1105498"/>
          </a:xfrm>
        </p:grpSpPr>
        <p:sp>
          <p:nvSpPr>
            <p:cNvPr id="12" name="ZoneTexte 11">
              <a:extLst>
                <a:ext uri="{FF2B5EF4-FFF2-40B4-BE49-F238E27FC236}">
                  <a16:creationId xmlns:a16="http://schemas.microsoft.com/office/drawing/2014/main" id="{3DF05734-8443-450F-9787-3F564E37AD06}"/>
                </a:ext>
              </a:extLst>
            </p:cNvPr>
            <p:cNvSpPr txBox="1"/>
            <p:nvPr/>
          </p:nvSpPr>
          <p:spPr>
            <a:xfrm>
              <a:off x="4076091" y="3125502"/>
              <a:ext cx="1928502" cy="707886"/>
            </a:xfrm>
            <a:prstGeom prst="rect">
              <a:avLst/>
            </a:prstGeom>
            <a:noFill/>
          </p:spPr>
          <p:txBody>
            <a:bodyPr wrap="square" rtlCol="0">
              <a:spAutoFit/>
            </a:bodyPr>
            <a:lstStyle/>
            <a:p>
              <a:pPr algn="ctr"/>
              <a:r>
                <a:rPr lang="fr-FR" sz="4000" b="1" dirty="0">
                  <a:solidFill>
                    <a:srgbClr val="5DBA96"/>
                  </a:solidFill>
                  <a:latin typeface="Bunita Swash Thin" panose="02000200000000000000" pitchFamily="2" charset="77"/>
                </a:rPr>
                <a:t>Merci</a:t>
              </a:r>
              <a:r>
                <a:rPr lang="fr-FR" sz="4000" b="1" spc="-400" dirty="0">
                  <a:solidFill>
                    <a:srgbClr val="5DBA96"/>
                  </a:solidFill>
                  <a:latin typeface="Bunita Swash Thin" panose="02000200000000000000" pitchFamily="2" charset="77"/>
                </a:rPr>
                <a:t> </a:t>
              </a:r>
              <a:r>
                <a:rPr lang="fr-FR" sz="4000" b="1" dirty="0">
                  <a:solidFill>
                    <a:srgbClr val="5DBA96"/>
                  </a:solidFill>
                  <a:latin typeface="Bunita Swash Thin" panose="02000200000000000000" pitchFamily="2" charset="77"/>
                </a:rPr>
                <a:t>!</a:t>
              </a:r>
            </a:p>
          </p:txBody>
        </p:sp>
        <p:pic>
          <p:nvPicPr>
            <p:cNvPr id="14" name="Image 13">
              <a:extLst>
                <a:ext uri="{FF2B5EF4-FFF2-40B4-BE49-F238E27FC236}">
                  <a16:creationId xmlns:a16="http://schemas.microsoft.com/office/drawing/2014/main" id="{0A69D962-C650-4933-A9AE-51D827A52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6736" y="2886783"/>
              <a:ext cx="1105498" cy="1105498"/>
            </a:xfrm>
            <a:prstGeom prst="rect">
              <a:avLst/>
            </a:prstGeom>
          </p:spPr>
        </p:pic>
      </p:grpSp>
      <p:grpSp>
        <p:nvGrpSpPr>
          <p:cNvPr id="7" name="Group 5">
            <a:extLst>
              <a:ext uri="{FF2B5EF4-FFF2-40B4-BE49-F238E27FC236}">
                <a16:creationId xmlns:a16="http://schemas.microsoft.com/office/drawing/2014/main" id="{DD404135-9AEB-4DD9-9C91-541F8BBD630A}"/>
              </a:ext>
            </a:extLst>
          </p:cNvPr>
          <p:cNvGrpSpPr/>
          <p:nvPr userDrawn="1"/>
        </p:nvGrpSpPr>
        <p:grpSpPr>
          <a:xfrm>
            <a:off x="246127" y="6237312"/>
            <a:ext cx="329431" cy="439240"/>
            <a:chOff x="186858" y="6096003"/>
            <a:chExt cx="580550" cy="580549"/>
          </a:xfrm>
          <a:solidFill>
            <a:schemeClr val="bg1">
              <a:lumMod val="75000"/>
              <a:alpha val="25000"/>
            </a:schemeClr>
          </a:solidFill>
        </p:grpSpPr>
        <p:sp>
          <p:nvSpPr>
            <p:cNvPr id="8" name="Rectangle 7">
              <a:extLst>
                <a:ext uri="{FF2B5EF4-FFF2-40B4-BE49-F238E27FC236}">
                  <a16:creationId xmlns:a16="http://schemas.microsoft.com/office/drawing/2014/main" id="{57282E2F-AD9B-4536-B956-14AA137A2F79}"/>
                </a:ext>
              </a:extLst>
            </p:cNvPr>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10" name="Rectangle 9">
              <a:extLst>
                <a:ext uri="{FF2B5EF4-FFF2-40B4-BE49-F238E27FC236}">
                  <a16:creationId xmlns:a16="http://schemas.microsoft.com/office/drawing/2014/main" id="{5966A903-35C7-41FC-AC81-625DABF292D4}"/>
                </a:ext>
              </a:extLst>
            </p:cNvPr>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pic>
        <p:nvPicPr>
          <p:cNvPr id="11" name="Picture 10">
            <a:extLst>
              <a:ext uri="{FF2B5EF4-FFF2-40B4-BE49-F238E27FC236}">
                <a16:creationId xmlns:a16="http://schemas.microsoft.com/office/drawing/2014/main" id="{176862A4-0020-4288-85B3-99A3A9ACC8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8500" b="19391"/>
          <a:stretch/>
        </p:blipFill>
        <p:spPr>
          <a:xfrm>
            <a:off x="8322384" y="5774480"/>
            <a:ext cx="821616" cy="1083520"/>
          </a:xfrm>
          <a:prstGeom prst="rect">
            <a:avLst/>
          </a:prstGeom>
        </p:spPr>
      </p:pic>
    </p:spTree>
    <p:extLst>
      <p:ext uri="{BB962C8B-B14F-4D97-AF65-F5344CB8AC3E}">
        <p14:creationId xmlns:p14="http://schemas.microsoft.com/office/powerpoint/2010/main" val="422060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2404534"/>
            <a:ext cx="5826719" cy="1646302"/>
          </a:xfrm>
        </p:spPr>
        <p:txBody>
          <a:bodyPr anchor="b">
            <a:noAutofit/>
          </a:bodyPr>
          <a:lstStyle>
            <a:lvl1pPr algn="r">
              <a:defRPr sz="5400">
                <a:solidFill>
                  <a:srgbClr val="223372"/>
                </a:solidFill>
              </a:defRPr>
            </a:lvl1pPr>
          </a:lstStyle>
          <a:p>
            <a:r>
              <a:rPr lang="fr-FR" dirty="0"/>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37CD6C-94C1-46A5-BB3A-E6E2F41DD9A2}" type="slidenum">
              <a:rPr lang="fr-FR" smtClean="0"/>
              <a:pPr/>
              <a:t>‹N°›</a:t>
            </a:fld>
            <a:endParaRPr lang="fr-FR"/>
          </a:p>
        </p:txBody>
      </p:sp>
    </p:spTree>
    <p:extLst>
      <p:ext uri="{BB962C8B-B14F-4D97-AF65-F5344CB8AC3E}">
        <p14:creationId xmlns:p14="http://schemas.microsoft.com/office/powerpoint/2010/main" val="4228599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Tree>
    <p:extLst>
      <p:ext uri="{BB962C8B-B14F-4D97-AF65-F5344CB8AC3E}">
        <p14:creationId xmlns:p14="http://schemas.microsoft.com/office/powerpoint/2010/main" val="908063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70760-98C5-C1F9-9B9E-45DCC1B497D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339C12-3D7A-3557-C71F-D450A2D88C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3122E1-12CD-FB1E-FBFE-B825EF505BE4}"/>
              </a:ext>
            </a:extLst>
          </p:cNvPr>
          <p:cNvSpPr>
            <a:spLocks noGrp="1"/>
          </p:cNvSpPr>
          <p:nvPr>
            <p:ph type="dt" sz="half" idx="10"/>
          </p:nvPr>
        </p:nvSpPr>
        <p:spPr/>
        <p:txBody>
          <a:bodyPr/>
          <a:lstStyle/>
          <a:p>
            <a:fld id="{501EA0E2-7766-4411-8FB1-AD84EA896E7F}" type="datetime1">
              <a:rPr lang="fr-FR" smtClean="0"/>
              <a:t>19/09/2024</a:t>
            </a:fld>
            <a:endParaRPr lang="fr-FR"/>
          </a:p>
        </p:txBody>
      </p:sp>
      <p:sp>
        <p:nvSpPr>
          <p:cNvPr id="5" name="Espace réservé du pied de page 4">
            <a:extLst>
              <a:ext uri="{FF2B5EF4-FFF2-40B4-BE49-F238E27FC236}">
                <a16:creationId xmlns:a16="http://schemas.microsoft.com/office/drawing/2014/main" id="{3A37AEC9-E204-B93B-8F6D-604E25E104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CE5EB5-AC1D-CA32-9E46-34F31C3494D6}"/>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232051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T 2 : Déroulement proje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37242" y="1372617"/>
            <a:ext cx="7008894" cy="84226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1879601" y="3383647"/>
            <a:ext cx="7008894" cy="2935872"/>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808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 3 : Pourquoi un projet éolien ici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37242" y="1372617"/>
            <a:ext cx="7008894" cy="164490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1879601" y="4220623"/>
            <a:ext cx="7008894" cy="2098896"/>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35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 4 : Concertation avec v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37242" y="1372617"/>
            <a:ext cx="7008894" cy="2520224"/>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1879601" y="4886959"/>
            <a:ext cx="7008894" cy="1432559"/>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06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 5 : Projet réussi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37242" y="1372616"/>
            <a:ext cx="7008894" cy="3340957"/>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1879601" y="5638800"/>
            <a:ext cx="7008894" cy="680718"/>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06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 6 : Retombées loca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9144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9144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519804" y="421836"/>
            <a:ext cx="26348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1960115" y="3383647"/>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272" y="3266073"/>
            <a:ext cx="573702"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1960115" y="156375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401" y="1417603"/>
            <a:ext cx="677445"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1960115" y="4220623"/>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5646" y="4225066"/>
            <a:ext cx="550954"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1960115" y="2487985"/>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291" y="2429299"/>
            <a:ext cx="451664"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1960115" y="5006910"/>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076948" y="4940025"/>
            <a:ext cx="528350"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1960115" y="5820724"/>
            <a:ext cx="648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963173" y="5793199"/>
            <a:ext cx="716674"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1837242" y="1372616"/>
            <a:ext cx="7008894" cy="421538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022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 uniq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a:xfrm>
            <a:off x="952003" y="1036580"/>
            <a:ext cx="7582393" cy="513769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52433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5340" y="1082040"/>
            <a:ext cx="3699510" cy="5094923"/>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4815840" y="1082040"/>
            <a:ext cx="3699510" cy="5094923"/>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427853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686" y="217822"/>
            <a:ext cx="8325727" cy="580052"/>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7" name="Espace réservé du pied de page 7">
            <a:extLst>
              <a:ext uri="{FF2B5EF4-FFF2-40B4-BE49-F238E27FC236}">
                <a16:creationId xmlns:a16="http://schemas.microsoft.com/office/drawing/2014/main" id="{3C51B147-D83E-A78D-AA7A-B93B0E9C0FC0}"/>
              </a:ext>
            </a:extLst>
          </p:cNvPr>
          <p:cNvSpPr txBox="1">
            <a:spLocks/>
          </p:cNvSpPr>
          <p:nvPr userDrawn="1"/>
        </p:nvSpPr>
        <p:spPr>
          <a:xfrm>
            <a:off x="621030" y="6345564"/>
            <a:ext cx="4320873"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pc="100" baseline="0" dirty="0">
                <a:solidFill>
                  <a:srgbClr val="223372"/>
                </a:solidFill>
                <a:latin typeface="Blinker" panose="02000000000000000000" pitchFamily="2" charset="0"/>
              </a:rPr>
              <a:t>Calycé</a:t>
            </a:r>
          </a:p>
        </p:txBody>
      </p:sp>
      <p:cxnSp>
        <p:nvCxnSpPr>
          <p:cNvPr id="8" name="Connecteur droit 7">
            <a:extLst>
              <a:ext uri="{FF2B5EF4-FFF2-40B4-BE49-F238E27FC236}">
                <a16:creationId xmlns:a16="http://schemas.microsoft.com/office/drawing/2014/main" id="{3D1C1EAC-72F3-0D25-503D-6EDF24EE003C}"/>
              </a:ext>
            </a:extLst>
          </p:cNvPr>
          <p:cNvCxnSpPr>
            <a:cxnSpLocks/>
          </p:cNvCxnSpPr>
          <p:nvPr userDrawn="1"/>
        </p:nvCxnSpPr>
        <p:spPr>
          <a:xfrm>
            <a:off x="326904" y="652780"/>
            <a:ext cx="0" cy="5559593"/>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32440DC-7B30-4A9D-2E92-902BDF357DD9}"/>
              </a:ext>
            </a:extLst>
          </p:cNvPr>
          <p:cNvSpPr/>
          <p:nvPr userDrawn="1"/>
        </p:nvSpPr>
        <p:spPr>
          <a:xfrm>
            <a:off x="167687" y="5623455"/>
            <a:ext cx="318434"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1A72D78-9DB5-77D7-91B0-E1EB81C45114}"/>
              </a:ext>
            </a:extLst>
          </p:cNvPr>
          <p:cNvSpPr/>
          <p:nvPr userDrawn="1"/>
        </p:nvSpPr>
        <p:spPr>
          <a:xfrm>
            <a:off x="246585" y="429743"/>
            <a:ext cx="160638" cy="156210"/>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Slide Number Placeholder 2">
            <a:extLst>
              <a:ext uri="{FF2B5EF4-FFF2-40B4-BE49-F238E27FC236}">
                <a16:creationId xmlns:a16="http://schemas.microsoft.com/office/drawing/2014/main" id="{B087341F-06B3-81D4-B1CA-2E37DFBF1F81}"/>
              </a:ext>
            </a:extLst>
          </p:cNvPr>
          <p:cNvSpPr txBox="1">
            <a:spLocks/>
          </p:cNvSpPr>
          <p:nvPr userDrawn="1"/>
        </p:nvSpPr>
        <p:spPr>
          <a:xfrm>
            <a:off x="-4800" y="5660435"/>
            <a:ext cx="662679"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823C53A-9669-4BBD-A0E7-FC631C7A6A50}" type="slidenum">
              <a:rPr lang="fr-FR" sz="1100" smtClean="0">
                <a:solidFill>
                  <a:schemeClr val="bg1"/>
                </a:solidFill>
                <a:latin typeface="Blinker"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lang="fr-FR" sz="1100" dirty="0">
              <a:solidFill>
                <a:schemeClr val="bg1"/>
              </a:solidFill>
              <a:latin typeface="Blinker" panose="02000000000000000000" pitchFamily="2" charset="0"/>
            </a:endParaRPr>
          </a:p>
        </p:txBody>
      </p:sp>
      <p:pic>
        <p:nvPicPr>
          <p:cNvPr id="12" name="Image 11">
            <a:extLst>
              <a:ext uri="{FF2B5EF4-FFF2-40B4-BE49-F238E27FC236}">
                <a16:creationId xmlns:a16="http://schemas.microsoft.com/office/drawing/2014/main" id="{6BA75EDB-9B48-5C84-F271-784A6E22FFD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2779" y="6208592"/>
            <a:ext cx="588251" cy="547789"/>
          </a:xfrm>
          <a:prstGeom prst="rect">
            <a:avLst/>
          </a:prstGeom>
        </p:spPr>
      </p:pic>
      <p:sp>
        <p:nvSpPr>
          <p:cNvPr id="17" name="Espace réservé du texte 16">
            <a:extLst>
              <a:ext uri="{FF2B5EF4-FFF2-40B4-BE49-F238E27FC236}">
                <a16:creationId xmlns:a16="http://schemas.microsoft.com/office/drawing/2014/main" id="{276B62A4-608B-D771-56DE-B926A971A189}"/>
              </a:ext>
            </a:extLst>
          </p:cNvPr>
          <p:cNvSpPr>
            <a:spLocks noGrp="1"/>
          </p:cNvSpPr>
          <p:nvPr>
            <p:ph type="body" idx="1"/>
          </p:nvPr>
        </p:nvSpPr>
        <p:spPr>
          <a:xfrm>
            <a:off x="952003" y="1026438"/>
            <a:ext cx="7605239" cy="505908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89182963"/>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71" r:id="rId3"/>
    <p:sldLayoutId id="2147483672" r:id="rId4"/>
    <p:sldLayoutId id="2147483673" r:id="rId5"/>
    <p:sldLayoutId id="2147483674" r:id="rId6"/>
    <p:sldLayoutId id="2147483675" r:id="rId7"/>
    <p:sldLayoutId id="2147483662" r:id="rId8"/>
    <p:sldLayoutId id="2147483664" r:id="rId9"/>
    <p:sldLayoutId id="2147483666" r:id="rId10"/>
    <p:sldLayoutId id="2147483676" r:id="rId11"/>
    <p:sldLayoutId id="2147483677" r:id="rId12"/>
    <p:sldLayoutId id="2147483667" r:id="rId13"/>
    <p:sldLayoutId id="2147483670" r:id="rId14"/>
  </p:sldLayoutIdLst>
  <p:txStyles>
    <p:titleStyle>
      <a:lvl1pPr algn="l" defTabSz="914400" rtl="0" eaLnBrk="1" latinLnBrk="0" hangingPunct="1">
        <a:lnSpc>
          <a:spcPct val="90000"/>
        </a:lnSpc>
        <a:spcBef>
          <a:spcPct val="0"/>
        </a:spcBef>
        <a:buNone/>
        <a:defRPr sz="3600" u="sng" kern="1200">
          <a:solidFill>
            <a:srgbClr val="2F3888"/>
          </a:solidFill>
          <a:latin typeface="Blinker SemiBol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F388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dirty="0"/>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F37CD6C-94C1-46A5-BB3A-E6E2F41DD9A2}" type="slidenum">
              <a:rPr lang="fr-FR" smtClean="0"/>
              <a:pPr/>
              <a:t>‹N°›</a:t>
            </a:fld>
            <a:endParaRPr lang="fr-FR" dirty="0"/>
          </a:p>
        </p:txBody>
      </p:sp>
    </p:spTree>
    <p:extLst>
      <p:ext uri="{BB962C8B-B14F-4D97-AF65-F5344CB8AC3E}">
        <p14:creationId xmlns:p14="http://schemas.microsoft.com/office/powerpoint/2010/main" val="304864562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8" r:id="rId9"/>
    <p:sldLayoutId id="2147483703" r:id="rId10"/>
  </p:sldLayoutIdLst>
  <p:hf sldNum="0" hdr="0" ftr="0" dt="0"/>
  <p:txStyles>
    <p:titleStyle>
      <a:lvl1pPr algn="l" defTabSz="457200" rtl="0" eaLnBrk="1" latinLnBrk="0" hangingPunct="1">
        <a:spcBef>
          <a:spcPct val="0"/>
        </a:spcBef>
        <a:buNone/>
        <a:defRPr sz="3600" kern="1200">
          <a:solidFill>
            <a:srgbClr val="22337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5DBA96"/>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496_D5000D8C.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49B_AA67AB8A.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svg"/><Relationship Id="rId2" Type="http://schemas.microsoft.com/office/2018/10/relationships/comments" Target="../comments/modernComment_49C_6CC2DC57.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FE64247-895A-309E-5FD2-DF9B51440F72}"/>
              </a:ext>
            </a:extLst>
          </p:cNvPr>
          <p:cNvSpPr>
            <a:spLocks noGrp="1"/>
          </p:cNvSpPr>
          <p:nvPr>
            <p:ph type="title"/>
          </p:nvPr>
        </p:nvSpPr>
        <p:spPr>
          <a:xfrm>
            <a:off x="441297" y="1461150"/>
            <a:ext cx="8388626" cy="1655762"/>
          </a:xfrm>
        </p:spPr>
        <p:txBody>
          <a:bodyPr>
            <a:normAutofit/>
          </a:bodyPr>
          <a:lstStyle/>
          <a:p>
            <a:pPr algn="ctr"/>
            <a:r>
              <a:rPr lang="fr-FR" sz="4400" b="1" u="sng" dirty="0">
                <a:solidFill>
                  <a:srgbClr val="2F3788"/>
                </a:solidFill>
                <a:latin typeface="Arial" panose="020B0604020202020204" pitchFamily="34" charset="0"/>
                <a:cs typeface="Arial" panose="020B0604020202020204" pitchFamily="34" charset="0"/>
              </a:rPr>
              <a:t>Présentation du projet éolien de Calycé de Marias</a:t>
            </a:r>
            <a:endParaRPr lang="fr-FR" sz="4400" b="1" u="sng" dirty="0">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B0FF4B38-50A6-547C-068C-44170E719DCC}"/>
              </a:ext>
            </a:extLst>
          </p:cNvPr>
          <p:cNvSpPr txBox="1">
            <a:spLocks/>
          </p:cNvSpPr>
          <p:nvPr/>
        </p:nvSpPr>
        <p:spPr>
          <a:xfrm>
            <a:off x="1206610" y="3200445"/>
            <a:ext cx="6858000" cy="1655762"/>
          </a:xfrm>
          <a:prstGeom prst="rect">
            <a:avLst/>
          </a:prstGeom>
        </p:spPr>
        <p:txBody>
          <a:bodyPr/>
          <a:lstStyle>
            <a:lvl1pPr marL="342900" indent="-342900" algn="l" defTabSz="457200" rtl="0" eaLnBrk="1" latinLnBrk="0" hangingPunct="1">
              <a:spcBef>
                <a:spcPts val="1000"/>
              </a:spcBef>
              <a:spcAft>
                <a:spcPts val="0"/>
              </a:spcAft>
              <a:buClr>
                <a:srgbClr val="5DBA96"/>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dirty="0">
                <a:solidFill>
                  <a:srgbClr val="2F3788"/>
                </a:solidFill>
              </a:rPr>
              <a:t>Comité de projet du 19 septembre 2024</a:t>
            </a:r>
          </a:p>
          <a:p>
            <a:pPr marL="0" indent="0" algn="ctr">
              <a:buNone/>
            </a:pPr>
            <a:endParaRPr lang="fr-FR" sz="1350" dirty="0">
              <a:solidFill>
                <a:srgbClr val="2F3788"/>
              </a:solidFill>
              <a:latin typeface="Univers LT Std"/>
            </a:endParaRPr>
          </a:p>
          <a:p>
            <a:pPr marL="0" indent="0" algn="ctr">
              <a:buNone/>
            </a:pPr>
            <a:r>
              <a:rPr lang="fr-FR" sz="1350" i="1" dirty="0">
                <a:solidFill>
                  <a:srgbClr val="2F3788"/>
                </a:solidFill>
                <a:latin typeface="Aptos" panose="020B0004020202020204" pitchFamily="34" charset="0"/>
              </a:rPr>
              <a:t> selon le décret n° 2023-1245 du 22 décembre 2023 </a:t>
            </a:r>
            <a:endParaRPr lang="fr-FR" i="1" dirty="0">
              <a:solidFill>
                <a:srgbClr val="2F3788"/>
              </a:solidFill>
              <a:latin typeface="Aptos" panose="020B00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E9C9A028-608B-FBF8-C906-77E2C0AFF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783" y="4939740"/>
            <a:ext cx="4094921" cy="1570324"/>
          </a:xfrm>
          <a:prstGeom prst="rect">
            <a:avLst/>
          </a:prstGeom>
        </p:spPr>
      </p:pic>
      <p:sp>
        <p:nvSpPr>
          <p:cNvPr id="8" name="Rectangle 7">
            <a:extLst>
              <a:ext uri="{FF2B5EF4-FFF2-40B4-BE49-F238E27FC236}">
                <a16:creationId xmlns:a16="http://schemas.microsoft.com/office/drawing/2014/main" id="{6404F610-9025-C9F3-A83D-6A2651885041}"/>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63183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IV - Localisations envisagées </a:t>
            </a: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10" name="Image 9" descr="Une image contenant texte, carte, diagramme, capture d’écran&#10;&#10;Description générée automatiquement">
            <a:extLst>
              <a:ext uri="{FF2B5EF4-FFF2-40B4-BE49-F238E27FC236}">
                <a16:creationId xmlns:a16="http://schemas.microsoft.com/office/drawing/2014/main" id="{36928ADB-8205-4493-EEA5-E6534C832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181" y="966494"/>
            <a:ext cx="6258814" cy="4425965"/>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6614995" y="980164"/>
            <a:ext cx="2314320" cy="2123658"/>
          </a:xfrm>
          <a:prstGeom prst="rect">
            <a:avLst/>
          </a:prstGeom>
          <a:noFill/>
        </p:spPr>
        <p:txBody>
          <a:bodyPr wrap="square">
            <a:spAutoFit/>
          </a:bodyPr>
          <a:lstStyle/>
          <a:p>
            <a:pPr algn="just"/>
            <a:r>
              <a:rPr lang="fr-FR" sz="1100" b="1" i="0" u="none" strike="noStrike" baseline="0" dirty="0">
                <a:solidFill>
                  <a:srgbClr val="71BEA2"/>
                </a:solidFill>
                <a:latin typeface="Arial" panose="020B0604020202020204" pitchFamily="34" charset="0"/>
                <a:cs typeface="Arial" panose="020B0604020202020204" pitchFamily="34" charset="0"/>
              </a:rPr>
              <a:t>V0 : variante « historique »</a:t>
            </a:r>
            <a:r>
              <a:rPr lang="fr-FR" sz="1100" b="1" i="0" u="none" strike="noStrike" baseline="0" dirty="0">
                <a:solidFill>
                  <a:srgbClr val="2F3888"/>
                </a:solidFill>
                <a:latin typeface="Arial" panose="020B0604020202020204" pitchFamily="34" charset="0"/>
                <a:cs typeface="Arial" panose="020B0604020202020204" pitchFamily="34" charset="0"/>
              </a:rPr>
              <a:t> </a:t>
            </a:r>
            <a:r>
              <a:rPr lang="fr-FR" sz="1100" b="0" i="0" u="none" strike="noStrike" baseline="0" dirty="0">
                <a:solidFill>
                  <a:srgbClr val="2F3888"/>
                </a:solidFill>
                <a:latin typeface="Arial" panose="020B0604020202020204" pitchFamily="34" charset="0"/>
                <a:cs typeface="Arial" panose="020B0604020202020204" pitchFamily="34" charset="0"/>
              </a:rPr>
              <a:t>qui constitue le point de départ de la nouvelle déclinaison des variantes</a:t>
            </a:r>
          </a:p>
          <a:p>
            <a:pPr algn="just"/>
            <a:r>
              <a:rPr lang="fr-FR" sz="1100" b="0" i="0" u="none" strike="noStrike" baseline="0" dirty="0">
                <a:solidFill>
                  <a:srgbClr val="2F3888"/>
                </a:solidFill>
                <a:latin typeface="Arial" panose="020B0604020202020204" pitchFamily="34" charset="0"/>
                <a:cs typeface="Arial" panose="020B0604020202020204" pitchFamily="34" charset="0"/>
              </a:rPr>
              <a:t>5 éoliennes à 180 mètres.</a:t>
            </a:r>
          </a:p>
          <a:p>
            <a:pPr algn="just"/>
            <a:endParaRPr lang="fr-FR" sz="1100" b="0" i="0" u="none" strike="noStrike" baseline="0" dirty="0">
              <a:solidFill>
                <a:srgbClr val="2F3888"/>
              </a:solidFill>
              <a:latin typeface="Arial" panose="020B0604020202020204" pitchFamily="34" charset="0"/>
              <a:cs typeface="Arial" panose="020B0604020202020204" pitchFamily="34" charset="0"/>
            </a:endParaRPr>
          </a:p>
          <a:p>
            <a:pPr algn="just"/>
            <a:r>
              <a:rPr lang="fr-FR" sz="1100" dirty="0">
                <a:solidFill>
                  <a:srgbClr val="2F3888"/>
                </a:solidFill>
                <a:latin typeface="Arial" panose="020B0604020202020204" pitchFamily="34" charset="0"/>
                <a:cs typeface="Arial" panose="020B0604020202020204" pitchFamily="34" charset="0"/>
              </a:rPr>
              <a:t>Pour rappel, cette i</a:t>
            </a:r>
            <a:r>
              <a:rPr lang="fr-FR" sz="1100" b="0" i="0" u="none" strike="noStrike" baseline="0" dirty="0">
                <a:solidFill>
                  <a:srgbClr val="2F3888"/>
                </a:solidFill>
                <a:latin typeface="Arial" panose="020B0604020202020204" pitchFamily="34" charset="0"/>
                <a:cs typeface="Arial" panose="020B0604020202020204" pitchFamily="34" charset="0"/>
              </a:rPr>
              <a:t>mplantation qui a fait l’objet d’une demande d’autorisation en Juin 2023 mais qui a été refusée par l’armée durant l’instruction du fait d’une gêne avérée sur le radar de Saint-Dizier. 	</a:t>
            </a:r>
          </a:p>
        </p:txBody>
      </p:sp>
    </p:spTree>
    <p:extLst>
      <p:ext uri="{BB962C8B-B14F-4D97-AF65-F5344CB8AC3E}">
        <p14:creationId xmlns:p14="http://schemas.microsoft.com/office/powerpoint/2010/main" val="267018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IV - Localisations envisagées </a:t>
            </a: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10" name="Image 9">
            <a:extLst>
              <a:ext uri="{FF2B5EF4-FFF2-40B4-BE49-F238E27FC236}">
                <a16:creationId xmlns:a16="http://schemas.microsoft.com/office/drawing/2014/main" id="{36928ADB-8205-4493-EEA5-E6534C832A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181" y="966494"/>
            <a:ext cx="6258814" cy="4425964"/>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6614995" y="980164"/>
            <a:ext cx="2314320" cy="5109091"/>
          </a:xfrm>
          <a:prstGeom prst="rect">
            <a:avLst/>
          </a:prstGeom>
          <a:noFill/>
        </p:spPr>
        <p:txBody>
          <a:bodyPr wrap="square">
            <a:spAutoFit/>
          </a:bodyPr>
          <a:lstStyle/>
          <a:p>
            <a:pPr algn="just"/>
            <a:r>
              <a:rPr lang="fr-FR" sz="1050" b="1" i="0" u="none" strike="noStrike" baseline="0" dirty="0">
                <a:solidFill>
                  <a:srgbClr val="71BEA2"/>
                </a:solidFill>
                <a:latin typeface="Arial" panose="020B0604020202020204" pitchFamily="34" charset="0"/>
                <a:cs typeface="Arial" panose="020B0604020202020204" pitchFamily="34" charset="0"/>
              </a:rPr>
              <a:t>V1 : variante à 10 éoliennes de 150 mètres bout de pâle.</a:t>
            </a:r>
          </a:p>
          <a:p>
            <a:pPr algn="just"/>
            <a:endParaRPr lang="fr-FR" sz="1050" b="1" dirty="0">
              <a:solidFill>
                <a:srgbClr val="2F3888"/>
              </a:solidFill>
              <a:latin typeface="Arial" panose="020B0604020202020204" pitchFamily="34" charset="0"/>
              <a:cs typeface="Arial" panose="020B0604020202020204" pitchFamily="34" charset="0"/>
            </a:endParaRPr>
          </a:p>
          <a:p>
            <a:pPr algn="just"/>
            <a:r>
              <a:rPr lang="fr-FR" sz="1050" b="0" i="0" u="none" strike="noStrike" baseline="0" dirty="0">
                <a:solidFill>
                  <a:srgbClr val="2F3888"/>
                </a:solidFill>
                <a:latin typeface="Arial" panose="020B0604020202020204" pitchFamily="34" charset="0"/>
                <a:cs typeface="Arial" panose="020B0604020202020204" pitchFamily="34" charset="0"/>
              </a:rPr>
              <a:t>Suite au refus de l’armée, nouvelle implantation a été proposée : 10 éoliennes de 150m bout de pale</a:t>
            </a:r>
          </a:p>
          <a:p>
            <a:pPr algn="just"/>
            <a:endParaRPr lang="fr-FR" sz="1050" b="0" i="0" u="none" strike="noStrike" baseline="0" dirty="0">
              <a:solidFill>
                <a:srgbClr val="2F3888"/>
              </a:solidFill>
              <a:latin typeface="Arial" panose="020B0604020202020204" pitchFamily="34" charset="0"/>
              <a:cs typeface="Arial" panose="020B0604020202020204" pitchFamily="34" charset="0"/>
            </a:endParaRPr>
          </a:p>
          <a:p>
            <a:pPr algn="just"/>
            <a:r>
              <a:rPr lang="fr-FR" sz="1050" b="1" i="0" u="sng" strike="noStrike" baseline="0" dirty="0">
                <a:solidFill>
                  <a:srgbClr val="2F3888"/>
                </a:solidFill>
                <a:latin typeface="Arial" panose="020B0604020202020204" pitchFamily="34" charset="0"/>
                <a:cs typeface="Arial" panose="020B0604020202020204" pitchFamily="34" charset="0"/>
              </a:rPr>
              <a:t>Avantages :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Respect des contraintes techniques</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Maximisation de l’espace disponible et de la puissance installée (augmentation de la production d’électricité sur la zone)</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Réduction de l’impact paysager depuis certain point de vue car hauteur réduite</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Respect de l’éloignement de 200m des boisements</a:t>
            </a:r>
            <a:endParaRPr lang="fr-FR" sz="1050" dirty="0">
              <a:solidFill>
                <a:srgbClr val="2F3888"/>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fr-FR" sz="1050" b="0" i="0" u="none" strike="noStrike" baseline="0" dirty="0">
              <a:solidFill>
                <a:srgbClr val="2F3888"/>
              </a:solidFill>
              <a:latin typeface="Arial" panose="020B0604020202020204" pitchFamily="34" charset="0"/>
              <a:cs typeface="Arial" panose="020B0604020202020204" pitchFamily="34" charset="0"/>
            </a:endParaRPr>
          </a:p>
          <a:p>
            <a:pPr algn="just"/>
            <a:r>
              <a:rPr lang="fr-FR" sz="1050" b="1" u="sng" dirty="0">
                <a:solidFill>
                  <a:srgbClr val="2F3888"/>
                </a:solidFill>
                <a:latin typeface="Arial" panose="020B0604020202020204" pitchFamily="34" charset="0"/>
                <a:cs typeface="Arial" panose="020B0604020202020204" pitchFamily="34" charset="0"/>
              </a:rPr>
              <a:t>Inconvénients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Pas d’alignement paysager</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E9 et E10 implantée dans les zones à enjeux Vanneau Huppés</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Toujours un impact depuis la route D80 sur l’église de </a:t>
            </a:r>
            <a:r>
              <a:rPr lang="fr-FR" sz="1050" b="0" i="0" u="none" strike="noStrike" baseline="0" dirty="0" err="1">
                <a:solidFill>
                  <a:srgbClr val="2F3888"/>
                </a:solidFill>
                <a:latin typeface="Arial" panose="020B0604020202020204" pitchFamily="34" charset="0"/>
                <a:cs typeface="Arial" panose="020B0604020202020204" pitchFamily="34" charset="0"/>
              </a:rPr>
              <a:t>mairy</a:t>
            </a:r>
            <a:r>
              <a:rPr lang="fr-FR" sz="1050" b="0" i="0" u="none" strike="noStrike" baseline="0" dirty="0">
                <a:solidFill>
                  <a:srgbClr val="2F3888"/>
                </a:solidFill>
                <a:latin typeface="Arial" panose="020B0604020202020204" pitchFamily="34" charset="0"/>
                <a:cs typeface="Arial" panose="020B0604020202020204" pitchFamily="34" charset="0"/>
              </a:rPr>
              <a:t> sur marne avec une </a:t>
            </a:r>
            <a:r>
              <a:rPr lang="fr-FR" sz="1050" b="0" i="0" u="none" strike="noStrike" baseline="0" dirty="0" err="1">
                <a:solidFill>
                  <a:srgbClr val="2F3888"/>
                </a:solidFill>
                <a:latin typeface="Arial" panose="020B0604020202020204" pitchFamily="34" charset="0"/>
                <a:cs typeface="Arial" panose="020B0604020202020204" pitchFamily="34" charset="0"/>
              </a:rPr>
              <a:t>covisibilité</a:t>
            </a:r>
            <a:r>
              <a:rPr lang="fr-FR" sz="1050" b="0" i="0" u="none" strike="noStrike" baseline="0" dirty="0">
                <a:solidFill>
                  <a:srgbClr val="2F3888"/>
                </a:solidFill>
                <a:latin typeface="Arial" panose="020B0604020202020204" pitchFamily="34" charset="0"/>
                <a:cs typeface="Arial" panose="020B0604020202020204" pitchFamily="34" charset="0"/>
              </a:rPr>
              <a:t> du projet</a:t>
            </a:r>
          </a:p>
          <a:p>
            <a:pPr algn="just"/>
            <a:endParaRPr lang="fr-FR" sz="1100" b="0" i="0" u="none" strike="noStrike" baseline="0" dirty="0">
              <a:solidFill>
                <a:srgbClr val="2F3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646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IV - Localisations envisagées </a:t>
            </a: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10" name="Image 9">
            <a:extLst>
              <a:ext uri="{FF2B5EF4-FFF2-40B4-BE49-F238E27FC236}">
                <a16:creationId xmlns:a16="http://schemas.microsoft.com/office/drawing/2014/main" id="{36928ADB-8205-4493-EEA5-E6534C832A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182" y="966494"/>
            <a:ext cx="6258812" cy="4425964"/>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6614995" y="980164"/>
            <a:ext cx="2314320" cy="4616648"/>
          </a:xfrm>
          <a:prstGeom prst="rect">
            <a:avLst/>
          </a:prstGeom>
          <a:noFill/>
        </p:spPr>
        <p:txBody>
          <a:bodyPr wrap="square">
            <a:spAutoFit/>
          </a:bodyPr>
          <a:lstStyle/>
          <a:p>
            <a:pPr algn="just"/>
            <a:r>
              <a:rPr lang="fr-FR" sz="1050" b="1" i="0" u="none" strike="noStrike" baseline="0" dirty="0">
                <a:solidFill>
                  <a:srgbClr val="71BEA2"/>
                </a:solidFill>
                <a:latin typeface="Arial" panose="020B0604020202020204" pitchFamily="34" charset="0"/>
                <a:cs typeface="Arial" panose="020B0604020202020204" pitchFamily="34" charset="0"/>
              </a:rPr>
              <a:t>V2 : variante à 8 éoliennes de 150 mètres bout de pâle.</a:t>
            </a:r>
          </a:p>
          <a:p>
            <a:pPr algn="just"/>
            <a:endParaRPr lang="fr-FR" sz="1050" b="1" dirty="0">
              <a:solidFill>
                <a:srgbClr val="2F3888"/>
              </a:solidFill>
              <a:latin typeface="Arial" panose="020B0604020202020204" pitchFamily="34" charset="0"/>
              <a:cs typeface="Arial" panose="020B0604020202020204" pitchFamily="34" charset="0"/>
            </a:endParaRPr>
          </a:p>
          <a:p>
            <a:pPr algn="just"/>
            <a:r>
              <a:rPr lang="fr-FR" sz="1050" dirty="0">
                <a:solidFill>
                  <a:srgbClr val="2F3888"/>
                </a:solidFill>
                <a:latin typeface="Arial" panose="020B0604020202020204" pitchFamily="34" charset="0"/>
                <a:cs typeface="Arial" panose="020B0604020202020204" pitchFamily="34" charset="0"/>
              </a:rPr>
              <a:t>Suite à un retour local nous informant l’impossibilité de signer une promesse de bail sur la parcelle où se trouve E10 et la localisation de E9 et E10 dans une zone à enjeux pour les Vanneaux, proposition d’une seconde variante.</a:t>
            </a:r>
          </a:p>
          <a:p>
            <a:pPr algn="just"/>
            <a:endParaRPr lang="fr-FR" sz="1050" b="0" i="0" u="none" strike="noStrike" baseline="0" dirty="0">
              <a:solidFill>
                <a:srgbClr val="2F3888"/>
              </a:solidFill>
              <a:latin typeface="Arial" panose="020B0604020202020204" pitchFamily="34" charset="0"/>
              <a:cs typeface="Arial" panose="020B0604020202020204" pitchFamily="34" charset="0"/>
            </a:endParaRPr>
          </a:p>
          <a:p>
            <a:pPr algn="just"/>
            <a:r>
              <a:rPr lang="fr-FR" sz="1050" b="1" i="0" u="sng" strike="noStrike" baseline="0" dirty="0">
                <a:solidFill>
                  <a:srgbClr val="2F3888"/>
                </a:solidFill>
                <a:latin typeface="Arial" panose="020B0604020202020204" pitchFamily="34" charset="0"/>
                <a:cs typeface="Arial" panose="020B0604020202020204" pitchFamily="34" charset="0"/>
              </a:rPr>
              <a:t>Avantages :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Impact paysager réduit sur </a:t>
            </a:r>
            <a:r>
              <a:rPr lang="fr-FR" sz="1050" b="0" i="0" u="none" strike="noStrike" baseline="0" dirty="0" err="1">
                <a:solidFill>
                  <a:srgbClr val="2F3888"/>
                </a:solidFill>
                <a:latin typeface="Arial" panose="020B0604020202020204" pitchFamily="34" charset="0"/>
                <a:cs typeface="Arial" panose="020B0604020202020204" pitchFamily="34" charset="0"/>
              </a:rPr>
              <a:t>vitry</a:t>
            </a:r>
            <a:r>
              <a:rPr lang="fr-FR" sz="1050" b="0" i="0" u="none" strike="noStrike" baseline="0" dirty="0">
                <a:solidFill>
                  <a:srgbClr val="2F3888"/>
                </a:solidFill>
                <a:latin typeface="Arial" panose="020B0604020202020204" pitchFamily="34" charset="0"/>
                <a:cs typeface="Arial" panose="020B0604020202020204" pitchFamily="34" charset="0"/>
              </a:rPr>
              <a:t> notamment depuis le château de </a:t>
            </a:r>
            <a:r>
              <a:rPr lang="fr-FR" sz="1050" b="0" i="0" u="none" strike="noStrike" baseline="0" dirty="0" err="1">
                <a:solidFill>
                  <a:srgbClr val="2F3888"/>
                </a:solidFill>
                <a:latin typeface="Arial" panose="020B0604020202020204" pitchFamily="34" charset="0"/>
                <a:cs typeface="Arial" panose="020B0604020202020204" pitchFamily="34" charset="0"/>
              </a:rPr>
              <a:t>vitry</a:t>
            </a:r>
            <a:r>
              <a:rPr lang="fr-FR" sz="1050" b="0" i="0" u="none" strike="noStrike" baseline="0" dirty="0">
                <a:solidFill>
                  <a:srgbClr val="2F3888"/>
                </a:solidFill>
                <a:latin typeface="Arial" panose="020B0604020202020204" pitchFamily="34" charset="0"/>
                <a:cs typeface="Arial" panose="020B0604020202020204" pitchFamily="34" charset="0"/>
              </a:rPr>
              <a:t>-la-ville</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Evitement des zones à enjeux vanneau huppés</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Emprise réduite du projet</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Réduction de l’impact paysager depuis certain point de vue car réduction du nombre de machine</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Respect de l’éloignement de 200m des boisements</a:t>
            </a:r>
            <a:endParaRPr lang="fr-FR" sz="1050" dirty="0">
              <a:solidFill>
                <a:srgbClr val="2F3888"/>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fr-FR" sz="1050" b="0" i="0" u="none" strike="noStrike" baseline="0" dirty="0">
              <a:solidFill>
                <a:srgbClr val="2F3888"/>
              </a:solidFill>
              <a:latin typeface="Arial" panose="020B0604020202020204" pitchFamily="34" charset="0"/>
              <a:cs typeface="Arial" panose="020B0604020202020204" pitchFamily="34" charset="0"/>
            </a:endParaRPr>
          </a:p>
          <a:p>
            <a:pPr algn="just"/>
            <a:r>
              <a:rPr lang="fr-FR" sz="1050" b="1" u="sng" dirty="0">
                <a:solidFill>
                  <a:srgbClr val="2F3888"/>
                </a:solidFill>
                <a:latin typeface="Arial" panose="020B0604020202020204" pitchFamily="34" charset="0"/>
                <a:cs typeface="Arial" panose="020B0604020202020204" pitchFamily="34" charset="0"/>
              </a:rPr>
              <a:t>Inconvénients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Non respects des demandes d’éloignements locales de 1500m minimum</a:t>
            </a:r>
            <a:endParaRPr lang="fr-FR" sz="1100" b="0" i="0" u="none" strike="noStrike" baseline="0" dirty="0">
              <a:solidFill>
                <a:srgbClr val="2F3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367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IV - Localisations envisagées </a:t>
            </a: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10" name="Image 9">
            <a:extLst>
              <a:ext uri="{FF2B5EF4-FFF2-40B4-BE49-F238E27FC236}">
                <a16:creationId xmlns:a16="http://schemas.microsoft.com/office/drawing/2014/main" id="{36928ADB-8205-4493-EEA5-E6534C832A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182" y="966494"/>
            <a:ext cx="6258812" cy="4425963"/>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6614995" y="980164"/>
            <a:ext cx="2314320" cy="4131900"/>
          </a:xfrm>
          <a:prstGeom prst="rect">
            <a:avLst/>
          </a:prstGeom>
          <a:noFill/>
        </p:spPr>
        <p:txBody>
          <a:bodyPr wrap="square">
            <a:spAutoFit/>
          </a:bodyPr>
          <a:lstStyle/>
          <a:p>
            <a:pPr algn="just"/>
            <a:r>
              <a:rPr lang="fr-FR" sz="1050" b="1" i="0" u="none" strike="noStrike" baseline="0" dirty="0">
                <a:solidFill>
                  <a:srgbClr val="71BEA2"/>
                </a:solidFill>
                <a:latin typeface="Arial" panose="020B0604020202020204" pitchFamily="34" charset="0"/>
                <a:cs typeface="Arial" panose="020B0604020202020204" pitchFamily="34" charset="0"/>
              </a:rPr>
              <a:t>V3 : variante finale à 7 éoliennes</a:t>
            </a:r>
          </a:p>
          <a:p>
            <a:pPr algn="just"/>
            <a:endParaRPr lang="fr-FR" sz="1050" b="1" dirty="0">
              <a:solidFill>
                <a:srgbClr val="2F3888"/>
              </a:solidFill>
              <a:latin typeface="Arial" panose="020B0604020202020204" pitchFamily="34" charset="0"/>
              <a:cs typeface="Arial" panose="020B0604020202020204" pitchFamily="34" charset="0"/>
            </a:endParaRPr>
          </a:p>
          <a:p>
            <a:pPr algn="just"/>
            <a:r>
              <a:rPr lang="fr-FR" sz="1050" dirty="0">
                <a:solidFill>
                  <a:srgbClr val="2F3888"/>
                </a:solidFill>
                <a:latin typeface="Arial" panose="020B0604020202020204" pitchFamily="34" charset="0"/>
                <a:cs typeface="Arial" panose="020B0604020202020204" pitchFamily="34" charset="0"/>
              </a:rPr>
              <a:t>Suppression d’une éolienne pour aérer l’implantation et respecter les 1500m d’éloignement aux villages.</a:t>
            </a:r>
          </a:p>
          <a:p>
            <a:pPr algn="just"/>
            <a:endParaRPr lang="fr-FR" sz="1050" b="0" i="0" u="none" strike="noStrike" baseline="0" dirty="0">
              <a:solidFill>
                <a:srgbClr val="2F3888"/>
              </a:solidFill>
              <a:latin typeface="Arial" panose="020B0604020202020204" pitchFamily="34" charset="0"/>
              <a:cs typeface="Arial" panose="020B0604020202020204" pitchFamily="34" charset="0"/>
            </a:endParaRPr>
          </a:p>
          <a:p>
            <a:pPr algn="just"/>
            <a:r>
              <a:rPr lang="fr-FR" sz="1050" b="1" i="0" u="sng" strike="noStrike" baseline="0" dirty="0">
                <a:solidFill>
                  <a:srgbClr val="2F3888"/>
                </a:solidFill>
                <a:latin typeface="Arial" panose="020B0604020202020204" pitchFamily="34" charset="0"/>
                <a:cs typeface="Arial" panose="020B0604020202020204" pitchFamily="34" charset="0"/>
              </a:rPr>
              <a:t>Avantages :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Recul des éoliennes E1 et E2 depuis </a:t>
            </a:r>
            <a:r>
              <a:rPr lang="fr-FR" sz="1050" b="0" i="0" u="none" strike="noStrike" baseline="0" dirty="0" err="1">
                <a:solidFill>
                  <a:srgbClr val="2F3888"/>
                </a:solidFill>
                <a:latin typeface="Arial" panose="020B0604020202020204" pitchFamily="34" charset="0"/>
                <a:cs typeface="Arial" panose="020B0604020202020204" pitchFamily="34" charset="0"/>
              </a:rPr>
              <a:t>Mairy</a:t>
            </a:r>
            <a:r>
              <a:rPr lang="fr-FR" sz="1050" b="0" i="0" u="none" strike="noStrike" baseline="0" dirty="0">
                <a:solidFill>
                  <a:srgbClr val="2F3888"/>
                </a:solidFill>
                <a:latin typeface="Arial" panose="020B0604020202020204" pitchFamily="34" charset="0"/>
                <a:cs typeface="Arial" panose="020B0604020202020204" pitchFamily="34" charset="0"/>
              </a:rPr>
              <a:t>-sur-Marne pour réduire l’impact paysager</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Alignement de E1 E2 E3 et E4 E5 E6 E7</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Implantation plus aérée</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Aucune éolienne dans les zones à enjeux modérés</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Conciliation des contraintes, militaires, paysagères, locale et écologiques.</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Distance de 200 mètres en bout de pale avec les lisières et haies attractives</a:t>
            </a:r>
          </a:p>
          <a:p>
            <a:pPr marL="171450" indent="-171450" algn="just">
              <a:buFont typeface="Arial" panose="020B0604020202020204" pitchFamily="34" charset="0"/>
              <a:buChar char="•"/>
            </a:pPr>
            <a:endParaRPr lang="fr-FR" sz="1050" dirty="0">
              <a:solidFill>
                <a:srgbClr val="2F3888"/>
              </a:solidFill>
              <a:latin typeface="Arial" panose="020B0604020202020204" pitchFamily="34" charset="0"/>
              <a:cs typeface="Arial" panose="020B0604020202020204" pitchFamily="34" charset="0"/>
            </a:endParaRPr>
          </a:p>
          <a:p>
            <a:pPr algn="just"/>
            <a:r>
              <a:rPr lang="fr-FR" sz="1050" b="1" u="sng" dirty="0">
                <a:solidFill>
                  <a:srgbClr val="2F3888"/>
                </a:solidFill>
                <a:latin typeface="Arial" panose="020B0604020202020204" pitchFamily="34" charset="0"/>
                <a:cs typeface="Arial" panose="020B0604020202020204" pitchFamily="34" charset="0"/>
              </a:rPr>
              <a:t>Inconvénients </a:t>
            </a:r>
          </a:p>
          <a:p>
            <a:pPr marL="171450" indent="-171450" algn="just">
              <a:buFont typeface="Arial" panose="020B0604020202020204" pitchFamily="34" charset="0"/>
              <a:buChar char="•"/>
            </a:pPr>
            <a:r>
              <a:rPr lang="fr-FR" sz="1050" b="0" i="0" u="none" strike="noStrike" baseline="0" dirty="0">
                <a:solidFill>
                  <a:srgbClr val="2F3888"/>
                </a:solidFill>
                <a:latin typeface="Arial" panose="020B0604020202020204" pitchFamily="34" charset="0"/>
                <a:cs typeface="Arial" panose="020B0604020202020204" pitchFamily="34" charset="0"/>
              </a:rPr>
              <a:t>L’alignement paysager n’est pas idéal</a:t>
            </a:r>
            <a:endParaRPr lang="fr-FR" sz="1100" b="0" i="0" u="none" strike="noStrike" baseline="0" dirty="0">
              <a:solidFill>
                <a:srgbClr val="2F3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39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8E05626C-2853-C9FC-8A26-FFD6E7C25A93}"/>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b="1" dirty="0">
                <a:solidFill>
                  <a:srgbClr val="71BEA2"/>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290303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 - Caractéristiques du projet et puissance projetée</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356180" y="1356985"/>
            <a:ext cx="8431640" cy="4278094"/>
          </a:xfrm>
          <a:prstGeom prst="rect">
            <a:avLst/>
          </a:prstGeom>
          <a:noFill/>
        </p:spPr>
        <p:txBody>
          <a:bodyPr wrap="square">
            <a:spAutoFit/>
          </a:bodyPr>
          <a:lstStyle/>
          <a:p>
            <a:pPr algn="just"/>
            <a:r>
              <a:rPr lang="fr-FR" sz="1600" b="1" dirty="0">
                <a:solidFill>
                  <a:srgbClr val="2F3888"/>
                </a:solidFill>
                <a:latin typeface="Arial" panose="020B0604020202020204" pitchFamily="34" charset="0"/>
                <a:cs typeface="Arial" panose="020B0604020202020204" pitchFamily="34" charset="0"/>
              </a:rPr>
              <a:t>Le projet éolien de Marias est constitué de </a:t>
            </a:r>
            <a:r>
              <a:rPr lang="fr-FR" sz="1600" b="1" dirty="0">
                <a:solidFill>
                  <a:srgbClr val="71BEA2"/>
                </a:solidFill>
                <a:latin typeface="Arial" panose="020B0604020202020204" pitchFamily="34" charset="0"/>
                <a:cs typeface="Arial" panose="020B0604020202020204" pitchFamily="34" charset="0"/>
              </a:rPr>
              <a:t>7 éoliennes </a:t>
            </a:r>
            <a:r>
              <a:rPr lang="fr-FR" sz="1600" b="1" dirty="0">
                <a:solidFill>
                  <a:srgbClr val="2F3888"/>
                </a:solidFill>
                <a:latin typeface="Arial" panose="020B0604020202020204" pitchFamily="34" charset="0"/>
                <a:cs typeface="Arial" panose="020B0604020202020204" pitchFamily="34" charset="0"/>
              </a:rPr>
              <a:t>et </a:t>
            </a:r>
            <a:r>
              <a:rPr lang="fr-FR" sz="1600" b="1" dirty="0">
                <a:solidFill>
                  <a:srgbClr val="71BEA2"/>
                </a:solidFill>
                <a:latin typeface="Arial" panose="020B0604020202020204" pitchFamily="34" charset="0"/>
                <a:cs typeface="Arial" panose="020B0604020202020204" pitchFamily="34" charset="0"/>
              </a:rPr>
              <a:t>2 Postes de livraisons :</a:t>
            </a:r>
          </a:p>
          <a:p>
            <a:pPr algn="just">
              <a:lnSpc>
                <a:spcPct val="150000"/>
              </a:lnSpc>
            </a:pPr>
            <a:endParaRPr lang="fr-FR" sz="1600" b="0" i="0" u="none" strike="noStrike" baseline="0" dirty="0">
              <a:solidFill>
                <a:srgbClr val="2F3888"/>
              </a:solidFill>
              <a:latin typeface="Arial" panose="020B0604020202020204" pitchFamily="34" charset="0"/>
              <a:cs typeface="Arial" panose="020B0604020202020204" pitchFamily="34" charset="0"/>
            </a:endParaRPr>
          </a:p>
          <a:p>
            <a:pPr marL="171450" indent="-171450" algn="just">
              <a:lnSpc>
                <a:spcPct val="150000"/>
              </a:lnSpc>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Modèle envisagé : Eolienne de type VESTAS – V117</a:t>
            </a:r>
          </a:p>
          <a:p>
            <a:pPr marL="171450" indent="-171450" algn="just">
              <a:lnSpc>
                <a:spcPct val="150000"/>
              </a:lnSpc>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Hauteur maximale en bout de pâle : 150 mètres</a:t>
            </a:r>
          </a:p>
          <a:p>
            <a:pPr marL="171450" indent="-171450" algn="just">
              <a:lnSpc>
                <a:spcPct val="150000"/>
              </a:lnSpc>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Diam</a:t>
            </a:r>
            <a:r>
              <a:rPr lang="fr-FR" sz="1600" dirty="0">
                <a:solidFill>
                  <a:srgbClr val="2F3888"/>
                </a:solidFill>
                <a:latin typeface="Arial" panose="020B0604020202020204" pitchFamily="34" charset="0"/>
                <a:cs typeface="Arial" panose="020B0604020202020204" pitchFamily="34" charset="0"/>
              </a:rPr>
              <a:t>ètre du rotor : 117 mètres</a:t>
            </a:r>
          </a:p>
          <a:p>
            <a:pPr marL="171450" indent="-171450" algn="just">
              <a:lnSpc>
                <a:spcPct val="150000"/>
              </a:lnSpc>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Garde au sol : 33 mètres</a:t>
            </a:r>
          </a:p>
          <a:p>
            <a:pPr marL="171450" indent="-171450" algn="just">
              <a:lnSpc>
                <a:spcPct val="150000"/>
              </a:lnSpc>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Puissance unitaire : 4,2 MW</a:t>
            </a:r>
          </a:p>
          <a:p>
            <a:pPr marL="171450" indent="-171450" algn="just">
              <a:lnSpc>
                <a:spcPct val="150000"/>
              </a:lnSpc>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Puissance totale projetée : 29,4 MW</a:t>
            </a:r>
          </a:p>
          <a:p>
            <a:pPr marL="171450" indent="-171450" algn="just">
              <a:lnSpc>
                <a:spcPct val="150000"/>
              </a:lnSpc>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2 postes de livraison prévus (un sur chaque commune d’implantation).</a:t>
            </a:r>
          </a:p>
          <a:p>
            <a:pPr algn="just"/>
            <a:endParaRPr lang="fr-FR" sz="1600" dirty="0">
              <a:solidFill>
                <a:srgbClr val="2F3888"/>
              </a:solidFill>
              <a:latin typeface="Arial" panose="020B0604020202020204" pitchFamily="34" charset="0"/>
              <a:cs typeface="Arial" panose="020B0604020202020204" pitchFamily="34" charset="0"/>
            </a:endParaRPr>
          </a:p>
          <a:p>
            <a:pPr algn="just"/>
            <a:endParaRPr lang="fr-FR" sz="1600" dirty="0">
              <a:solidFill>
                <a:srgbClr val="2F3888"/>
              </a:solidFill>
              <a:latin typeface="Arial" panose="020B0604020202020204" pitchFamily="34" charset="0"/>
              <a:cs typeface="Arial" panose="020B0604020202020204" pitchFamily="34" charset="0"/>
            </a:endParaRPr>
          </a:p>
          <a:p>
            <a:pPr algn="just"/>
            <a:r>
              <a:rPr lang="fr-FR" sz="1600" b="1" u="sng" dirty="0">
                <a:solidFill>
                  <a:srgbClr val="2F3888"/>
                </a:solidFill>
                <a:latin typeface="Arial" panose="020B0604020202020204" pitchFamily="34" charset="0"/>
                <a:cs typeface="Arial" panose="020B0604020202020204" pitchFamily="34" charset="0"/>
              </a:rPr>
              <a:t>Le coût prévisionnel du projet est de 1 350 000 millions d’euro par Mégawatt</a:t>
            </a:r>
          </a:p>
          <a:p>
            <a:pPr algn="just"/>
            <a:r>
              <a:rPr lang="fr-FR" sz="1600" b="1" u="sng" dirty="0">
                <a:solidFill>
                  <a:srgbClr val="2F3888"/>
                </a:solidFill>
                <a:latin typeface="Arial" panose="020B0604020202020204" pitchFamily="34" charset="0"/>
                <a:cs typeface="Arial" panose="020B0604020202020204" pitchFamily="34" charset="0"/>
              </a:rPr>
              <a:t>soit 39 690 000 millions d’euros pour l’intégralité du projet</a:t>
            </a:r>
            <a:endParaRPr lang="fr-FR" b="0" i="0" u="none" strike="noStrike" baseline="0" dirty="0">
              <a:solidFill>
                <a:srgbClr val="2F3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550476"/>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 - Caractéristiques du projet et puissance projetée</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5" name="Image 4">
            <a:extLst>
              <a:ext uri="{FF2B5EF4-FFF2-40B4-BE49-F238E27FC236}">
                <a16:creationId xmlns:a16="http://schemas.microsoft.com/office/drawing/2014/main" id="{A47F657B-5161-F5FE-5A65-A2205ABC5ACF}"/>
              </a:ext>
            </a:extLst>
          </p:cNvPr>
          <p:cNvPicPr>
            <a:picLocks noChangeAspect="1"/>
          </p:cNvPicPr>
          <p:nvPr/>
        </p:nvPicPr>
        <p:blipFill>
          <a:blip r:embed="rId3"/>
          <a:srcRect b="8755"/>
          <a:stretch/>
        </p:blipFill>
        <p:spPr>
          <a:xfrm>
            <a:off x="456820" y="855705"/>
            <a:ext cx="7863542" cy="5179336"/>
          </a:xfrm>
          <a:prstGeom prst="rect">
            <a:avLst/>
          </a:prstGeom>
          <a:ln>
            <a:solidFill>
              <a:schemeClr val="tx1"/>
            </a:solidFill>
          </a:ln>
        </p:spPr>
      </p:pic>
      <p:sp>
        <p:nvSpPr>
          <p:cNvPr id="6" name="ZoneTexte 5">
            <a:extLst>
              <a:ext uri="{FF2B5EF4-FFF2-40B4-BE49-F238E27FC236}">
                <a16:creationId xmlns:a16="http://schemas.microsoft.com/office/drawing/2014/main" id="{FF5BB70A-3757-CC08-59D8-3C9BE750027A}"/>
              </a:ext>
            </a:extLst>
          </p:cNvPr>
          <p:cNvSpPr txBox="1"/>
          <p:nvPr/>
        </p:nvSpPr>
        <p:spPr>
          <a:xfrm>
            <a:off x="387877" y="6076563"/>
            <a:ext cx="6090699" cy="261610"/>
          </a:xfrm>
          <a:prstGeom prst="rect">
            <a:avLst/>
          </a:prstGeom>
          <a:noFill/>
        </p:spPr>
        <p:txBody>
          <a:bodyPr wrap="square" rtlCol="0">
            <a:spAutoFit/>
          </a:bodyPr>
          <a:lstStyle/>
          <a:p>
            <a:r>
              <a:rPr lang="fr-FR" sz="1050" dirty="0">
                <a:latin typeface="Arial" panose="020B0604020202020204" pitchFamily="34" charset="0"/>
                <a:cs typeface="Arial" panose="020B0604020202020204" pitchFamily="34" charset="0"/>
              </a:rPr>
              <a:t>Source : 4.2 – Plans règlementaires du projet de Marias - ASTECA</a:t>
            </a:r>
          </a:p>
        </p:txBody>
      </p:sp>
    </p:spTree>
    <p:extLst>
      <p:ext uri="{BB962C8B-B14F-4D97-AF65-F5344CB8AC3E}">
        <p14:creationId xmlns:p14="http://schemas.microsoft.com/office/powerpoint/2010/main" val="960424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 - Caractéristiques du projet et puissance projetée</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pic>
        <p:nvPicPr>
          <p:cNvPr id="4" name="Image 3">
            <a:extLst>
              <a:ext uri="{FF2B5EF4-FFF2-40B4-BE49-F238E27FC236}">
                <a16:creationId xmlns:a16="http://schemas.microsoft.com/office/drawing/2014/main" id="{E086AE22-3408-E9E4-02F6-C95C221D5DBE}"/>
              </a:ext>
            </a:extLst>
          </p:cNvPr>
          <p:cNvPicPr>
            <a:picLocks noChangeAspect="1"/>
          </p:cNvPicPr>
          <p:nvPr/>
        </p:nvPicPr>
        <p:blipFill>
          <a:blip r:embed="rId3"/>
          <a:stretch>
            <a:fillRect/>
          </a:stretch>
        </p:blipFill>
        <p:spPr>
          <a:xfrm>
            <a:off x="475462" y="792613"/>
            <a:ext cx="8080152" cy="5265988"/>
          </a:xfrm>
          <a:prstGeom prst="rect">
            <a:avLst/>
          </a:prstGeom>
          <a:ln>
            <a:solidFill>
              <a:schemeClr val="tx1"/>
            </a:solidFill>
          </a:ln>
        </p:spPr>
      </p:pic>
      <p:sp>
        <p:nvSpPr>
          <p:cNvPr id="5" name="ZoneTexte 4">
            <a:extLst>
              <a:ext uri="{FF2B5EF4-FFF2-40B4-BE49-F238E27FC236}">
                <a16:creationId xmlns:a16="http://schemas.microsoft.com/office/drawing/2014/main" id="{CB3892C7-5481-B08B-FB12-307FD86D0430}"/>
              </a:ext>
            </a:extLst>
          </p:cNvPr>
          <p:cNvSpPr txBox="1"/>
          <p:nvPr/>
        </p:nvSpPr>
        <p:spPr>
          <a:xfrm>
            <a:off x="387877" y="6076563"/>
            <a:ext cx="6090699" cy="261610"/>
          </a:xfrm>
          <a:prstGeom prst="rect">
            <a:avLst/>
          </a:prstGeom>
          <a:noFill/>
        </p:spPr>
        <p:txBody>
          <a:bodyPr wrap="square" rtlCol="0">
            <a:spAutoFit/>
          </a:bodyPr>
          <a:lstStyle/>
          <a:p>
            <a:r>
              <a:rPr lang="fr-FR" sz="1050" dirty="0">
                <a:latin typeface="Arial" panose="020B0604020202020204" pitchFamily="34" charset="0"/>
                <a:cs typeface="Arial" panose="020B0604020202020204" pitchFamily="34" charset="0"/>
              </a:rPr>
              <a:t>Source : 4.2 – Plans règlementaires du projet de Marias - ASTECA</a:t>
            </a:r>
          </a:p>
        </p:txBody>
      </p:sp>
    </p:spTree>
    <p:extLst>
      <p:ext uri="{BB962C8B-B14F-4D97-AF65-F5344CB8AC3E}">
        <p14:creationId xmlns:p14="http://schemas.microsoft.com/office/powerpoint/2010/main" val="3214902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991A1D22-9971-9EA3-5D48-F81A32D83B2B}"/>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b="1" dirty="0">
                <a:solidFill>
                  <a:srgbClr val="71BEA2"/>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2158527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356180" y="987723"/>
            <a:ext cx="7809810" cy="338554"/>
          </a:xfrm>
          <a:prstGeom prst="rect">
            <a:avLst/>
          </a:prstGeom>
          <a:noFill/>
        </p:spPr>
        <p:txBody>
          <a:bodyPr wrap="square">
            <a:spAutoFit/>
          </a:bodyPr>
          <a:lstStyle/>
          <a:p>
            <a:pPr algn="just"/>
            <a:r>
              <a:rPr lang="fr-FR" sz="1600" b="1" u="sng" dirty="0">
                <a:solidFill>
                  <a:schemeClr val="accent2"/>
                </a:solidFill>
                <a:latin typeface="Arial" panose="020B0604020202020204" pitchFamily="34" charset="0"/>
                <a:cs typeface="Arial" panose="020B0604020202020204" pitchFamily="34" charset="0"/>
              </a:rPr>
              <a:t>Environnement</a:t>
            </a:r>
            <a:endParaRPr lang="fr-FR" sz="1600" b="0" i="0" u="none" strike="noStrike" baseline="0" dirty="0">
              <a:solidFill>
                <a:srgbClr val="2F3888"/>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0099051-520E-43C0-7EFD-CD1D35840412}"/>
              </a:ext>
            </a:extLst>
          </p:cNvPr>
          <p:cNvPicPr>
            <a:picLocks noChangeAspect="1"/>
          </p:cNvPicPr>
          <p:nvPr/>
        </p:nvPicPr>
        <p:blipFill>
          <a:blip r:embed="rId3"/>
          <a:stretch>
            <a:fillRect/>
          </a:stretch>
        </p:blipFill>
        <p:spPr>
          <a:xfrm>
            <a:off x="2102810" y="1419503"/>
            <a:ext cx="5070759" cy="4700035"/>
          </a:xfrm>
          <a:prstGeom prst="rect">
            <a:avLst/>
          </a:prstGeom>
        </p:spPr>
      </p:pic>
    </p:spTree>
    <p:extLst>
      <p:ext uri="{BB962C8B-B14F-4D97-AF65-F5344CB8AC3E}">
        <p14:creationId xmlns:p14="http://schemas.microsoft.com/office/powerpoint/2010/main" val="418553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600CF0D3-02CF-34FE-0BDC-9C993B90F2BD}"/>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350026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1D4494A2-20E5-9082-91C2-59864010094F}"/>
              </a:ext>
            </a:extLst>
          </p:cNvPr>
          <p:cNvSpPr txBox="1"/>
          <p:nvPr/>
        </p:nvSpPr>
        <p:spPr>
          <a:xfrm>
            <a:off x="356180" y="987723"/>
            <a:ext cx="7809810" cy="338554"/>
          </a:xfrm>
          <a:prstGeom prst="rect">
            <a:avLst/>
          </a:prstGeom>
          <a:noFill/>
        </p:spPr>
        <p:txBody>
          <a:bodyPr wrap="square">
            <a:spAutoFit/>
          </a:bodyPr>
          <a:lstStyle/>
          <a:p>
            <a:pPr algn="just"/>
            <a:r>
              <a:rPr lang="fr-FR" sz="1600" b="1" u="sng" dirty="0">
                <a:solidFill>
                  <a:schemeClr val="accent2"/>
                </a:solidFill>
                <a:latin typeface="Arial" panose="020B0604020202020204" pitchFamily="34" charset="0"/>
                <a:cs typeface="Arial" panose="020B0604020202020204" pitchFamily="34" charset="0"/>
              </a:rPr>
              <a:t>Environnement</a:t>
            </a:r>
            <a:endParaRPr lang="fr-FR" sz="1600" b="0" i="0" u="none" strike="noStrike" baseline="0" dirty="0">
              <a:solidFill>
                <a:srgbClr val="2F3888"/>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A94C58F6-0389-0D50-52CB-C4204BEE4A96}"/>
              </a:ext>
            </a:extLst>
          </p:cNvPr>
          <p:cNvGrpSpPr/>
          <p:nvPr/>
        </p:nvGrpSpPr>
        <p:grpSpPr>
          <a:xfrm>
            <a:off x="767301" y="1328683"/>
            <a:ext cx="7609398" cy="5203314"/>
            <a:chOff x="556592" y="1469051"/>
            <a:chExt cx="7609398" cy="5203314"/>
          </a:xfrm>
        </p:grpSpPr>
        <p:pic>
          <p:nvPicPr>
            <p:cNvPr id="3" name="Image 2">
              <a:extLst>
                <a:ext uri="{FF2B5EF4-FFF2-40B4-BE49-F238E27FC236}">
                  <a16:creationId xmlns:a16="http://schemas.microsoft.com/office/drawing/2014/main" id="{F8B804B0-33DE-14A7-C88E-014D4C1BCBA7}"/>
                </a:ext>
              </a:extLst>
            </p:cNvPr>
            <p:cNvPicPr>
              <a:picLocks noChangeAspect="1"/>
            </p:cNvPicPr>
            <p:nvPr/>
          </p:nvPicPr>
          <p:blipFill>
            <a:blip r:embed="rId2"/>
            <a:stretch>
              <a:fillRect/>
            </a:stretch>
          </p:blipFill>
          <p:spPr>
            <a:xfrm>
              <a:off x="556592" y="6011704"/>
              <a:ext cx="7609398" cy="660661"/>
            </a:xfrm>
            <a:prstGeom prst="rect">
              <a:avLst/>
            </a:prstGeom>
          </p:spPr>
        </p:pic>
        <p:pic>
          <p:nvPicPr>
            <p:cNvPr id="4" name="Image 3">
              <a:extLst>
                <a:ext uri="{FF2B5EF4-FFF2-40B4-BE49-F238E27FC236}">
                  <a16:creationId xmlns:a16="http://schemas.microsoft.com/office/drawing/2014/main" id="{6A68ABCD-C259-1DC3-C7EC-F192935C132D}"/>
                </a:ext>
              </a:extLst>
            </p:cNvPr>
            <p:cNvPicPr>
              <a:picLocks noChangeAspect="1"/>
            </p:cNvPicPr>
            <p:nvPr/>
          </p:nvPicPr>
          <p:blipFill>
            <a:blip r:embed="rId3"/>
            <a:srcRect b="400"/>
            <a:stretch/>
          </p:blipFill>
          <p:spPr>
            <a:xfrm>
              <a:off x="556592" y="1469051"/>
              <a:ext cx="7609398" cy="4557893"/>
            </a:xfrm>
            <a:prstGeom prst="rect">
              <a:avLst/>
            </a:prstGeom>
          </p:spPr>
        </p:pic>
      </p:grpSp>
      <p:sp>
        <p:nvSpPr>
          <p:cNvPr id="6" name="Rectangle 5">
            <a:extLst>
              <a:ext uri="{FF2B5EF4-FFF2-40B4-BE49-F238E27FC236}">
                <a16:creationId xmlns:a16="http://schemas.microsoft.com/office/drawing/2014/main" id="{4839AFC2-5C6B-1688-83CC-B58D4F0BE95B}"/>
              </a:ext>
            </a:extLst>
          </p:cNvPr>
          <p:cNvSpPr/>
          <p:nvPr/>
        </p:nvSpPr>
        <p:spPr>
          <a:xfrm>
            <a:off x="800100" y="4320540"/>
            <a:ext cx="563880" cy="123444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13E543-9B56-4B0B-B161-DF0F2C7389AC}"/>
              </a:ext>
            </a:extLst>
          </p:cNvPr>
          <p:cNvSpPr/>
          <p:nvPr/>
        </p:nvSpPr>
        <p:spPr>
          <a:xfrm>
            <a:off x="800100" y="5896866"/>
            <a:ext cx="563880" cy="31242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2777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1D4494A2-20E5-9082-91C2-59864010094F}"/>
              </a:ext>
            </a:extLst>
          </p:cNvPr>
          <p:cNvSpPr txBox="1"/>
          <p:nvPr/>
        </p:nvSpPr>
        <p:spPr>
          <a:xfrm>
            <a:off x="356180" y="987723"/>
            <a:ext cx="7809810" cy="338554"/>
          </a:xfrm>
          <a:prstGeom prst="rect">
            <a:avLst/>
          </a:prstGeom>
          <a:noFill/>
        </p:spPr>
        <p:txBody>
          <a:bodyPr wrap="square">
            <a:spAutoFit/>
          </a:bodyPr>
          <a:lstStyle/>
          <a:p>
            <a:pPr algn="just"/>
            <a:r>
              <a:rPr lang="fr-FR" sz="1600" b="1" u="sng" dirty="0">
                <a:solidFill>
                  <a:schemeClr val="accent2"/>
                </a:solidFill>
                <a:latin typeface="Arial" panose="020B0604020202020204" pitchFamily="34" charset="0"/>
                <a:cs typeface="Arial" panose="020B0604020202020204" pitchFamily="34" charset="0"/>
              </a:rPr>
              <a:t>Environnement</a:t>
            </a:r>
            <a:endParaRPr lang="fr-FR" sz="1600" b="0" i="0" u="none" strike="noStrike" baseline="0" dirty="0">
              <a:solidFill>
                <a:srgbClr val="2F3888"/>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4D9EA464-0C3A-ED99-FEFE-0B997C376992}"/>
              </a:ext>
            </a:extLst>
          </p:cNvPr>
          <p:cNvPicPr>
            <a:picLocks noChangeAspect="1"/>
          </p:cNvPicPr>
          <p:nvPr/>
        </p:nvPicPr>
        <p:blipFill>
          <a:blip r:embed="rId3"/>
          <a:stretch>
            <a:fillRect/>
          </a:stretch>
        </p:blipFill>
        <p:spPr>
          <a:xfrm>
            <a:off x="2132362" y="755407"/>
            <a:ext cx="6761226" cy="5111406"/>
          </a:xfrm>
          <a:prstGeom prst="rect">
            <a:avLst/>
          </a:prstGeom>
        </p:spPr>
      </p:pic>
      <p:pic>
        <p:nvPicPr>
          <p:cNvPr id="13" name="Image 12">
            <a:extLst>
              <a:ext uri="{FF2B5EF4-FFF2-40B4-BE49-F238E27FC236}">
                <a16:creationId xmlns:a16="http://schemas.microsoft.com/office/drawing/2014/main" id="{0564B302-9FB4-3109-DB42-9C806A2FBB76}"/>
              </a:ext>
            </a:extLst>
          </p:cNvPr>
          <p:cNvPicPr>
            <a:picLocks noChangeAspect="1"/>
          </p:cNvPicPr>
          <p:nvPr/>
        </p:nvPicPr>
        <p:blipFill>
          <a:blip r:embed="rId4"/>
          <a:srcRect l="265" t="2455"/>
          <a:stretch/>
        </p:blipFill>
        <p:spPr>
          <a:xfrm>
            <a:off x="2145506" y="5866813"/>
            <a:ext cx="6761226" cy="799123"/>
          </a:xfrm>
          <a:prstGeom prst="rect">
            <a:avLst/>
          </a:prstGeom>
        </p:spPr>
      </p:pic>
      <p:sp>
        <p:nvSpPr>
          <p:cNvPr id="14" name="Rectangle 13">
            <a:extLst>
              <a:ext uri="{FF2B5EF4-FFF2-40B4-BE49-F238E27FC236}">
                <a16:creationId xmlns:a16="http://schemas.microsoft.com/office/drawing/2014/main" id="{B41C7BD1-3C52-4685-70D8-C20906B5E380}"/>
              </a:ext>
            </a:extLst>
          </p:cNvPr>
          <p:cNvSpPr/>
          <p:nvPr/>
        </p:nvSpPr>
        <p:spPr>
          <a:xfrm>
            <a:off x="2145506" y="4720073"/>
            <a:ext cx="495300" cy="185882"/>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638F419-AEC1-C8D2-DA5F-DCC435CA1C4A}"/>
              </a:ext>
            </a:extLst>
          </p:cNvPr>
          <p:cNvSpPr/>
          <p:nvPr/>
        </p:nvSpPr>
        <p:spPr>
          <a:xfrm>
            <a:off x="2145506" y="5866812"/>
            <a:ext cx="495300" cy="622093"/>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8594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1D4494A2-20E5-9082-91C2-59864010094F}"/>
              </a:ext>
            </a:extLst>
          </p:cNvPr>
          <p:cNvSpPr txBox="1"/>
          <p:nvPr/>
        </p:nvSpPr>
        <p:spPr>
          <a:xfrm>
            <a:off x="236220" y="927637"/>
            <a:ext cx="7929770" cy="5355312"/>
          </a:xfrm>
          <a:prstGeom prst="rect">
            <a:avLst/>
          </a:prstGeom>
          <a:noFill/>
        </p:spPr>
        <p:txBody>
          <a:bodyPr wrap="square">
            <a:spAutoFit/>
          </a:bodyPr>
          <a:lstStyle/>
          <a:p>
            <a:pPr algn="just"/>
            <a:r>
              <a:rPr lang="fr-FR" sz="1400" b="1" u="sng" dirty="0">
                <a:solidFill>
                  <a:schemeClr val="accent2"/>
                </a:solidFill>
                <a:latin typeface="Arial" panose="020B0604020202020204" pitchFamily="34" charset="0"/>
                <a:cs typeface="Arial" panose="020B0604020202020204" pitchFamily="34" charset="0"/>
              </a:rPr>
              <a:t>Environnement</a:t>
            </a:r>
          </a:p>
          <a:p>
            <a:pPr algn="just"/>
            <a:endParaRPr lang="fr-FR" sz="1400" b="1" i="0" u="sng" strike="noStrike" baseline="0" dirty="0">
              <a:solidFill>
                <a:schemeClr val="accent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d’évitement</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Choix de la variante la moins impactante</a:t>
            </a:r>
          </a:p>
          <a:p>
            <a:pPr marL="285750" lvl="1" indent="-285750" algn="just">
              <a:buFont typeface="Arial" panose="020B0604020202020204" pitchFamily="34" charset="0"/>
              <a:buChar char="•"/>
            </a:pPr>
            <a:endParaRPr lang="fr-FR" sz="1200" b="1" dirty="0">
              <a:solidFill>
                <a:srgbClr val="71BEA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de réduction</a:t>
            </a: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Caractéristique des éoliennes choisies </a:t>
            </a:r>
            <a:r>
              <a:rPr lang="fr-FR" sz="1200" b="1" i="0" strike="noStrike" baseline="0" dirty="0">
                <a:solidFill>
                  <a:srgbClr val="2F3888"/>
                </a:solidFill>
                <a:latin typeface="Arial" panose="020B0604020202020204" pitchFamily="34" charset="0"/>
                <a:cs typeface="Arial" panose="020B0604020202020204" pitchFamily="34" charset="0"/>
              </a:rPr>
              <a:t>(re-1)</a:t>
            </a:r>
          </a:p>
          <a:p>
            <a:pPr marL="1200150" lvl="2" indent="-285750" algn="just">
              <a:buFont typeface="Arial" panose="020B0604020202020204" pitchFamily="34" charset="0"/>
              <a:buChar char="•"/>
            </a:pPr>
            <a:endParaRPr lang="fr-FR" sz="1200" i="0" strike="noStrike" baseline="0" dirty="0">
              <a:solidFill>
                <a:srgbClr val="2F3888"/>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Planification du chantier de construction </a:t>
            </a:r>
            <a:r>
              <a:rPr lang="fr-FR" sz="1200" b="1" i="0" strike="noStrike" baseline="0" dirty="0">
                <a:solidFill>
                  <a:srgbClr val="2F3888"/>
                </a:solidFill>
                <a:latin typeface="Arial" panose="020B0604020202020204" pitchFamily="34" charset="0"/>
                <a:cs typeface="Arial" panose="020B0604020202020204" pitchFamily="34" charset="0"/>
              </a:rPr>
              <a:t>(re-2)</a:t>
            </a:r>
          </a:p>
          <a:p>
            <a:pPr marL="1200150" lvl="2"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Pas de travaux du 1</a:t>
            </a:r>
            <a:r>
              <a:rPr lang="fr-FR" sz="1200" baseline="30000" dirty="0">
                <a:solidFill>
                  <a:srgbClr val="2F3888"/>
                </a:solidFill>
                <a:latin typeface="Arial" panose="020B0604020202020204" pitchFamily="34" charset="0"/>
                <a:cs typeface="Arial" panose="020B0604020202020204" pitchFamily="34" charset="0"/>
              </a:rPr>
              <a:t>er</a:t>
            </a:r>
            <a:r>
              <a:rPr lang="fr-FR" sz="1200" dirty="0">
                <a:solidFill>
                  <a:srgbClr val="2F3888"/>
                </a:solidFill>
                <a:latin typeface="Arial" panose="020B0604020202020204" pitchFamily="34" charset="0"/>
                <a:cs typeface="Arial" panose="020B0604020202020204" pitchFamily="34" charset="0"/>
              </a:rPr>
              <a:t> avril au 31 Juillet </a:t>
            </a:r>
          </a:p>
          <a:p>
            <a:pPr lvl="2" algn="just"/>
            <a:r>
              <a:rPr lang="fr-FR" sz="1200" dirty="0">
                <a:solidFill>
                  <a:srgbClr val="2F3888"/>
                </a:solidFill>
                <a:latin typeface="Arial" panose="020B0604020202020204" pitchFamily="34" charset="0"/>
                <a:cs typeface="Arial" panose="020B0604020202020204" pitchFamily="34" charset="0"/>
              </a:rPr>
              <a:t>(période de reproduction)</a:t>
            </a:r>
            <a:endParaRPr lang="fr-FR" sz="1200" i="0" strike="noStrike" baseline="0" dirty="0">
              <a:solidFill>
                <a:srgbClr val="2F3888"/>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Lutte contre le risque de pollution </a:t>
            </a:r>
            <a:r>
              <a:rPr lang="fr-FR" sz="1200" b="1" i="0" strike="noStrike" baseline="0" dirty="0">
                <a:solidFill>
                  <a:srgbClr val="2F3888"/>
                </a:solidFill>
                <a:latin typeface="Arial" panose="020B0604020202020204" pitchFamily="34" charset="0"/>
                <a:cs typeface="Arial" panose="020B0604020202020204" pitchFamily="34" charset="0"/>
              </a:rPr>
              <a:t>(re-3)</a:t>
            </a: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Gestion des plateformes des éoliennes </a:t>
            </a:r>
            <a:r>
              <a:rPr lang="fr-FR" sz="1200" b="1" i="0" strike="noStrike" baseline="0" dirty="0">
                <a:solidFill>
                  <a:srgbClr val="2F3888"/>
                </a:solidFill>
                <a:latin typeface="Arial" panose="020B0604020202020204" pitchFamily="34" charset="0"/>
                <a:cs typeface="Arial" panose="020B0604020202020204" pitchFamily="34" charset="0"/>
              </a:rPr>
              <a:t>(re-4)</a:t>
            </a: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Pas d’éclairage des éoliennes </a:t>
            </a:r>
            <a:r>
              <a:rPr lang="fr-FR" sz="1200" b="1" i="0" strike="noStrike" baseline="0" dirty="0">
                <a:solidFill>
                  <a:srgbClr val="2F3888"/>
                </a:solidFill>
                <a:latin typeface="Arial" panose="020B0604020202020204" pitchFamily="34" charset="0"/>
                <a:cs typeface="Arial" panose="020B0604020202020204" pitchFamily="34" charset="0"/>
              </a:rPr>
              <a:t>(re-5)</a:t>
            </a: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Bridage fonctionnel pour les chiroptères </a:t>
            </a:r>
            <a:r>
              <a:rPr lang="fr-FR" sz="1200" b="1" i="0" strike="noStrike" baseline="0" dirty="0">
                <a:solidFill>
                  <a:srgbClr val="2F3888"/>
                </a:solidFill>
                <a:latin typeface="Arial" panose="020B0604020202020204" pitchFamily="34" charset="0"/>
                <a:cs typeface="Arial" panose="020B0604020202020204" pitchFamily="34" charset="0"/>
              </a:rPr>
              <a:t>(re-6)</a:t>
            </a:r>
          </a:p>
          <a:p>
            <a:pPr marL="1200150" lvl="2"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vitesse du vent est inférieure ou égale à 6 m/s,</a:t>
            </a:r>
          </a:p>
          <a:p>
            <a:pPr marL="1200150" lvl="2"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la température est supérieure ou égale à 12 °C,</a:t>
            </a:r>
          </a:p>
          <a:p>
            <a:pPr marL="1200150" lvl="2"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D’avril à Octobre inclus</a:t>
            </a:r>
          </a:p>
          <a:p>
            <a:pPr marL="1200150" lvl="2"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1h après le lever du soleil, 1h avant le lever du soleil</a:t>
            </a:r>
          </a:p>
          <a:p>
            <a:pPr marL="1200150" lvl="2" indent="-285750" algn="just">
              <a:buFont typeface="Arial" panose="020B0604020202020204" pitchFamily="34" charset="0"/>
              <a:buChar char="•"/>
            </a:pPr>
            <a:endParaRPr lang="fr-FR" sz="1200" i="0" strike="noStrike" baseline="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d’accompagnement</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Plantation de haie Bouchon-tampon au Nord Ouest du projet</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Protection des nichées de busards</a:t>
            </a:r>
          </a:p>
          <a:p>
            <a:pPr marL="742950" lvl="1" indent="-285750" algn="just">
              <a:buFont typeface="Arial" panose="020B0604020202020204" pitchFamily="34" charset="0"/>
              <a:buChar char="•"/>
            </a:pPr>
            <a:endParaRPr lang="fr-FR" sz="1200" dirty="0">
              <a:solidFill>
                <a:srgbClr val="2F3888"/>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fr-FR" sz="1400" i="0" strike="noStrike" baseline="0" dirty="0">
              <a:solidFill>
                <a:srgbClr val="2F3888"/>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fr-FR" sz="1200" b="1" dirty="0">
              <a:solidFill>
                <a:srgbClr val="71BEA2"/>
              </a:solidFill>
              <a:latin typeface="Arial" panose="020B0604020202020204" pitchFamily="34" charset="0"/>
              <a:cs typeface="Arial" panose="020B0604020202020204" pitchFamily="34" charset="0"/>
            </a:endParaRPr>
          </a:p>
          <a:p>
            <a:pPr marL="1200150" lvl="2" indent="-285750" algn="just">
              <a:buFont typeface="Arial" panose="020B0604020202020204" pitchFamily="34" charset="0"/>
              <a:buChar char="•"/>
            </a:pPr>
            <a:endParaRPr lang="fr-FR" sz="1200" i="0" strike="noStrike" baseline="0" dirty="0">
              <a:solidFill>
                <a:srgbClr val="2F3888"/>
              </a:solidFill>
              <a:latin typeface="Arial" panose="020B0604020202020204" pitchFamily="34" charset="0"/>
              <a:cs typeface="Arial" panose="020B0604020202020204" pitchFamily="34" charset="0"/>
            </a:endParaRPr>
          </a:p>
        </p:txBody>
      </p:sp>
      <p:sp>
        <p:nvSpPr>
          <p:cNvPr id="2" name="Organigramme : Alternative 1">
            <a:extLst>
              <a:ext uri="{FF2B5EF4-FFF2-40B4-BE49-F238E27FC236}">
                <a16:creationId xmlns:a16="http://schemas.microsoft.com/office/drawing/2014/main" id="{2665BA8E-F0F8-6BC7-D236-6645408B5839}"/>
              </a:ext>
            </a:extLst>
          </p:cNvPr>
          <p:cNvSpPr/>
          <p:nvPr/>
        </p:nvSpPr>
        <p:spPr>
          <a:xfrm>
            <a:off x="5580518" y="1499840"/>
            <a:ext cx="3239052" cy="1247516"/>
          </a:xfrm>
          <a:prstGeom prst="flowChartAlternate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1100" dirty="0">
                <a:solidFill>
                  <a:srgbClr val="2F3888"/>
                </a:solidFill>
                <a:latin typeface="Arial" panose="020B0604020202020204" pitchFamily="34" charset="0"/>
                <a:cs typeface="Arial" panose="020B0604020202020204" pitchFamily="34" charset="0"/>
              </a:rPr>
              <a:t>Ces valeurs visent à écarter respectivement 96% et 94% de l'activité détectée du risque de mortalité. Pour la Noctule commune, espèce réputée la plus sensible, ce sont 96% et 97% de l'activité concernée.</a:t>
            </a:r>
          </a:p>
        </p:txBody>
      </p:sp>
      <p:pic>
        <p:nvPicPr>
          <p:cNvPr id="4" name="Image 3">
            <a:extLst>
              <a:ext uri="{FF2B5EF4-FFF2-40B4-BE49-F238E27FC236}">
                <a16:creationId xmlns:a16="http://schemas.microsoft.com/office/drawing/2014/main" id="{906E7E92-C898-FF39-206D-35669DEA7A25}"/>
              </a:ext>
            </a:extLst>
          </p:cNvPr>
          <p:cNvPicPr>
            <a:picLocks noChangeAspect="1"/>
          </p:cNvPicPr>
          <p:nvPr/>
        </p:nvPicPr>
        <p:blipFill>
          <a:blip r:embed="rId3"/>
          <a:stretch>
            <a:fillRect/>
          </a:stretch>
        </p:blipFill>
        <p:spPr>
          <a:xfrm>
            <a:off x="5576045" y="2997544"/>
            <a:ext cx="3243525" cy="2360617"/>
          </a:xfrm>
          <a:prstGeom prst="rect">
            <a:avLst/>
          </a:prstGeom>
        </p:spPr>
      </p:pic>
      <p:sp>
        <p:nvSpPr>
          <p:cNvPr id="5" name="Rectangle : coins arrondis 4">
            <a:extLst>
              <a:ext uri="{FF2B5EF4-FFF2-40B4-BE49-F238E27FC236}">
                <a16:creationId xmlns:a16="http://schemas.microsoft.com/office/drawing/2014/main" id="{7D8C87B3-2407-FFAB-50FC-62956043C82B}"/>
              </a:ext>
            </a:extLst>
          </p:cNvPr>
          <p:cNvSpPr/>
          <p:nvPr/>
        </p:nvSpPr>
        <p:spPr>
          <a:xfrm>
            <a:off x="5576045" y="1419502"/>
            <a:ext cx="3243525" cy="1374497"/>
          </a:xfrm>
          <a:prstGeom prst="roundRect">
            <a:avLst/>
          </a:prstGeom>
          <a:noFill/>
          <a:ln>
            <a:gradFill flip="none" rotWithShape="1">
              <a:gsLst>
                <a:gs pos="0">
                  <a:srgbClr val="4199D3"/>
                </a:gs>
                <a:gs pos="100000">
                  <a:srgbClr val="7EBE80"/>
                </a:gs>
              </a:gsLst>
              <a:path path="circle">
                <a:fillToRect l="100000" t="100000"/>
              </a:path>
              <a:tileRect r="-100000" b="-10000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3797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356180" y="958618"/>
            <a:ext cx="8318482" cy="5478423"/>
          </a:xfrm>
          <a:prstGeom prst="rect">
            <a:avLst/>
          </a:prstGeom>
          <a:noFill/>
        </p:spPr>
        <p:txBody>
          <a:bodyPr wrap="square">
            <a:spAutoFit/>
          </a:bodyPr>
          <a:lstStyle/>
          <a:p>
            <a:pPr algn="just"/>
            <a:r>
              <a:rPr lang="fr-FR" sz="1600" b="1" u="sng" dirty="0">
                <a:solidFill>
                  <a:schemeClr val="accent4"/>
                </a:solidFill>
                <a:latin typeface="Arial" panose="020B0604020202020204" pitchFamily="34" charset="0"/>
                <a:cs typeface="Arial" panose="020B0604020202020204" pitchFamily="34" charset="0"/>
              </a:rPr>
              <a:t>Acoustique</a:t>
            </a:r>
          </a:p>
          <a:p>
            <a:pPr algn="just"/>
            <a:endParaRPr lang="fr-FR" sz="1600" b="1" dirty="0">
              <a:solidFill>
                <a:srgbClr val="2F3888"/>
              </a:solidFill>
              <a:latin typeface="Arial" panose="020B0604020202020204" pitchFamily="34" charset="0"/>
              <a:cs typeface="Arial" panose="020B0604020202020204" pitchFamily="34" charset="0"/>
            </a:endParaRPr>
          </a:p>
          <a:p>
            <a:pPr algn="just"/>
            <a:r>
              <a:rPr lang="fr-FR" sz="1600" b="1" dirty="0">
                <a:solidFill>
                  <a:srgbClr val="2F3888"/>
                </a:solidFill>
                <a:latin typeface="Arial" panose="020B0604020202020204" pitchFamily="34" charset="0"/>
                <a:cs typeface="Arial" panose="020B0604020202020204" pitchFamily="34" charset="0"/>
              </a:rPr>
              <a:t>Analyse </a:t>
            </a:r>
          </a:p>
          <a:p>
            <a:pPr algn="just"/>
            <a:endParaRPr lang="fr-FR" sz="1600" b="1"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0" i="0" u="none" strike="noStrike" baseline="0" dirty="0">
                <a:solidFill>
                  <a:srgbClr val="2F3888"/>
                </a:solidFill>
                <a:latin typeface="Arial" panose="020B0604020202020204" pitchFamily="34" charset="0"/>
                <a:cs typeface="Arial" panose="020B0604020202020204" pitchFamily="34" charset="0"/>
              </a:rPr>
              <a:t>L’analyse de </a:t>
            </a:r>
            <a:r>
              <a:rPr lang="fr-FR" sz="1200" b="1" i="0" u="none" strike="noStrike" baseline="0" dirty="0">
                <a:solidFill>
                  <a:srgbClr val="71BEA2"/>
                </a:solidFill>
                <a:latin typeface="Arial" panose="020B0604020202020204" pitchFamily="34" charset="0"/>
                <a:cs typeface="Arial" panose="020B0604020202020204" pitchFamily="34" charset="0"/>
              </a:rPr>
              <a:t>l’impact cumulé</a:t>
            </a:r>
            <a:r>
              <a:rPr lang="fr-FR" sz="1200" b="0" i="0" u="none" strike="noStrike" baseline="0" dirty="0">
                <a:solidFill>
                  <a:srgbClr val="2F3888"/>
                </a:solidFill>
                <a:latin typeface="Arial" panose="020B0604020202020204" pitchFamily="34" charset="0"/>
                <a:cs typeface="Arial" panose="020B0604020202020204" pitchFamily="34" charset="0"/>
              </a:rPr>
              <a:t> du </a:t>
            </a:r>
            <a:r>
              <a:rPr lang="fr-FR" sz="1200" i="0" u="none" strike="noStrike" baseline="0" dirty="0">
                <a:solidFill>
                  <a:srgbClr val="2F3888"/>
                </a:solidFill>
                <a:latin typeface="Arial" panose="020B0604020202020204" pitchFamily="34" charset="0"/>
                <a:cs typeface="Arial" panose="020B0604020202020204" pitchFamily="34" charset="0"/>
              </a:rPr>
              <a:t>projet de Marias et du parc existant </a:t>
            </a:r>
            <a:r>
              <a:rPr lang="fr-FR" sz="1200" dirty="0">
                <a:solidFill>
                  <a:srgbClr val="2F3888"/>
                </a:solidFill>
                <a:latin typeface="Arial" panose="020B0604020202020204" pitchFamily="34" charset="0"/>
                <a:cs typeface="Arial" panose="020B0604020202020204" pitchFamily="34" charset="0"/>
              </a:rPr>
              <a:t>et </a:t>
            </a:r>
            <a:r>
              <a:rPr lang="fr-FR" sz="1200" i="0" u="none" strike="noStrike" baseline="0" dirty="0" err="1">
                <a:solidFill>
                  <a:srgbClr val="2F3888"/>
                </a:solidFill>
                <a:latin typeface="Arial" panose="020B0604020202020204" pitchFamily="34" charset="0"/>
                <a:cs typeface="Arial" panose="020B0604020202020204" pitchFamily="34" charset="0"/>
              </a:rPr>
              <a:t>Cheppes</a:t>
            </a:r>
            <a:r>
              <a:rPr lang="fr-FR" sz="1200" i="0" u="none" strike="noStrike" baseline="0" dirty="0">
                <a:solidFill>
                  <a:srgbClr val="2F3888"/>
                </a:solidFill>
                <a:latin typeface="Arial" panose="020B0604020202020204" pitchFamily="34" charset="0"/>
                <a:cs typeface="Arial" panose="020B0604020202020204" pitchFamily="34" charset="0"/>
              </a:rPr>
              <a:t> 2 – Les Mâts d’Eole a </a:t>
            </a:r>
            <a:r>
              <a:rPr lang="fr-FR" sz="1200" b="0" i="0" u="none" strike="noStrike" baseline="0" dirty="0">
                <a:solidFill>
                  <a:srgbClr val="2F3888"/>
                </a:solidFill>
                <a:latin typeface="Arial" panose="020B0604020202020204" pitchFamily="34" charset="0"/>
                <a:cs typeface="Arial" panose="020B0604020202020204" pitchFamily="34" charset="0"/>
              </a:rPr>
              <a:t>été entreprise (actionnaire commun)</a:t>
            </a:r>
          </a:p>
          <a:p>
            <a:pPr algn="just"/>
            <a:endParaRPr lang="fr-FR" sz="120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0" i="0" u="none" strike="noStrike" baseline="0" dirty="0">
                <a:solidFill>
                  <a:srgbClr val="2F3888"/>
                </a:solidFill>
                <a:latin typeface="Arial" panose="020B0604020202020204" pitchFamily="34" charset="0"/>
                <a:cs typeface="Arial" panose="020B0604020202020204" pitchFamily="34" charset="0"/>
              </a:rPr>
              <a:t>Deux configurations sont envisagées :</a:t>
            </a:r>
          </a:p>
          <a:p>
            <a:pPr marL="742950" lvl="1" indent="-285750" algn="just">
              <a:buFont typeface="Arial" panose="020B0604020202020204" pitchFamily="34" charset="0"/>
              <a:buChar char="•"/>
            </a:pPr>
            <a:r>
              <a:rPr lang="fr-FR" sz="1200" b="1" i="0" u="none" strike="noStrike" baseline="0" dirty="0">
                <a:solidFill>
                  <a:srgbClr val="71BEA2"/>
                </a:solidFill>
                <a:latin typeface="Arial" panose="020B0604020202020204" pitchFamily="34" charset="0"/>
                <a:cs typeface="Arial" panose="020B0604020202020204" pitchFamily="34" charset="0"/>
              </a:rPr>
              <a:t>Configuration n°1 : VESTAS V117 </a:t>
            </a:r>
            <a:r>
              <a:rPr lang="fr-FR" sz="1200" b="0" i="0" u="none" strike="noStrike" baseline="0" dirty="0">
                <a:solidFill>
                  <a:srgbClr val="2F3888"/>
                </a:solidFill>
                <a:latin typeface="Arial" panose="020B0604020202020204" pitchFamily="34" charset="0"/>
                <a:cs typeface="Arial" panose="020B0604020202020204" pitchFamily="34" charset="0"/>
              </a:rPr>
              <a:t>(hauteur de moyeu 91,5m - puissance de 4,2 MW) avec dentelures (option STE).</a:t>
            </a:r>
          </a:p>
          <a:p>
            <a:pPr marL="742950" lvl="1" indent="-285750" algn="just">
              <a:buFont typeface="Arial" panose="020B0604020202020204" pitchFamily="34" charset="0"/>
              <a:buChar char="•"/>
            </a:pPr>
            <a:r>
              <a:rPr lang="fr-FR" sz="1200" b="1" i="0" u="none" strike="noStrike" baseline="0" dirty="0">
                <a:solidFill>
                  <a:srgbClr val="71BEA2"/>
                </a:solidFill>
                <a:latin typeface="Arial" panose="020B0604020202020204" pitchFamily="34" charset="0"/>
                <a:cs typeface="Arial" panose="020B0604020202020204" pitchFamily="34" charset="0"/>
              </a:rPr>
              <a:t>Configuration n°2 : VESTAS V110 </a:t>
            </a:r>
            <a:r>
              <a:rPr lang="fr-FR" sz="1200" b="0" i="0" u="none" strike="noStrike" baseline="0" dirty="0">
                <a:solidFill>
                  <a:srgbClr val="2F3888"/>
                </a:solidFill>
                <a:latin typeface="Arial" panose="020B0604020202020204" pitchFamily="34" charset="0"/>
                <a:cs typeface="Arial" panose="020B0604020202020204" pitchFamily="34" charset="0"/>
              </a:rPr>
              <a:t>(hauteur de moyeu 95m - puissance de 2,2 MW) avec dentelures (option STE) </a:t>
            </a:r>
            <a:endParaRPr lang="fr-FR" sz="1400" dirty="0">
              <a:solidFill>
                <a:srgbClr val="2F3888"/>
              </a:solidFill>
              <a:latin typeface="Arial" panose="020B0604020202020204" pitchFamily="34" charset="0"/>
              <a:cs typeface="Arial" panose="020B0604020202020204" pitchFamily="34" charset="0"/>
            </a:endParaRPr>
          </a:p>
          <a:p>
            <a:pPr algn="just"/>
            <a:endParaRPr lang="fr-FR" sz="1400" dirty="0">
              <a:solidFill>
                <a:srgbClr val="2F3888"/>
              </a:solidFill>
              <a:latin typeface="Arial" panose="020B0604020202020204" pitchFamily="34" charset="0"/>
              <a:cs typeface="Arial" panose="020B0604020202020204" pitchFamily="34" charset="0"/>
            </a:endParaRPr>
          </a:p>
          <a:p>
            <a:pPr algn="just"/>
            <a:endParaRPr lang="fr-FR" sz="1400" dirty="0">
              <a:solidFill>
                <a:srgbClr val="2F3888"/>
              </a:solidFill>
              <a:latin typeface="Arial" panose="020B0604020202020204" pitchFamily="34" charset="0"/>
              <a:cs typeface="Arial" panose="020B0604020202020204" pitchFamily="34" charset="0"/>
            </a:endParaRPr>
          </a:p>
          <a:p>
            <a:pPr algn="just"/>
            <a:r>
              <a:rPr lang="fr-FR" sz="1400" b="1" dirty="0">
                <a:solidFill>
                  <a:srgbClr val="2F3888"/>
                </a:solidFill>
                <a:latin typeface="Arial" panose="020B0604020202020204" pitchFamily="34" charset="0"/>
                <a:cs typeface="Arial" panose="020B0604020202020204" pitchFamily="34" charset="0"/>
              </a:rPr>
              <a:t>Niveaux résiduels considérés</a:t>
            </a:r>
          </a:p>
          <a:p>
            <a:pPr algn="just"/>
            <a:endParaRPr lang="fr-FR" sz="1400" b="1" dirty="0">
              <a:solidFill>
                <a:srgbClr val="2F3888"/>
              </a:solidFill>
              <a:latin typeface="Arial" panose="020B0604020202020204" pitchFamily="34" charset="0"/>
              <a:cs typeface="Arial" panose="020B0604020202020204" pitchFamily="34" charset="0"/>
            </a:endParaRPr>
          </a:p>
          <a:p>
            <a:pPr algn="just"/>
            <a:r>
              <a:rPr lang="fr-FR" sz="1200" b="1" dirty="0">
                <a:solidFill>
                  <a:srgbClr val="71BEA2"/>
                </a:solidFill>
                <a:latin typeface="Arial" panose="020B0604020202020204" pitchFamily="34" charset="0"/>
                <a:cs typeface="Arial" panose="020B0604020202020204" pitchFamily="34" charset="0"/>
              </a:rPr>
              <a:t>les niveaux résiduels sont calculés de manière à correspondre à la situation juste avant la mise en service de Calycé de Marias. </a:t>
            </a:r>
            <a:r>
              <a:rPr lang="fr-FR" sz="1200" b="1" dirty="0">
                <a:solidFill>
                  <a:srgbClr val="2F3888"/>
                </a:solidFill>
                <a:highlight>
                  <a:srgbClr val="FFFF00"/>
                </a:highlight>
                <a:latin typeface="Arial" panose="020B0604020202020204" pitchFamily="34" charset="0"/>
                <a:cs typeface="Arial" panose="020B0604020202020204" pitchFamily="34" charset="0"/>
              </a:rPr>
              <a:t>Ils intègrent donc l’ensemble des contributions sonores </a:t>
            </a:r>
            <a:r>
              <a:rPr lang="fr-FR" sz="1200" dirty="0">
                <a:solidFill>
                  <a:srgbClr val="2F3888"/>
                </a:solidFill>
                <a:latin typeface="Arial" panose="020B0604020202020204" pitchFamily="34" charset="0"/>
                <a:cs typeface="Arial" panose="020B0604020202020204" pitchFamily="34" charset="0"/>
              </a:rPr>
              <a:t>:</a:t>
            </a:r>
          </a:p>
          <a:p>
            <a:pPr algn="just"/>
            <a:endParaRPr lang="fr-FR" sz="1200" dirty="0">
              <a:solidFill>
                <a:srgbClr val="2F3888"/>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Des niveaux mesurés lors de la campagne de mesures correspondants aux parcs voisins existants et Indépendants</a:t>
            </a:r>
          </a:p>
          <a:p>
            <a:pPr marL="171450" indent="-171450" algn="just">
              <a:buFont typeface="Arial" panose="020B0604020202020204" pitchFamily="34" charset="0"/>
              <a:buChar char="•"/>
            </a:pPr>
            <a:endParaRPr lang="fr-FR" sz="1200" dirty="0">
              <a:solidFill>
                <a:srgbClr val="2F3888"/>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Des contributions des parcs autorisés (non encore construits lors de la phase des mesures sur site) :</a:t>
            </a:r>
          </a:p>
          <a:p>
            <a:pPr marL="628650" lvl="1"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SEPE la Côte Ronde (</a:t>
            </a:r>
            <a:r>
              <a:rPr lang="fr-FR" sz="1200" dirty="0" err="1">
                <a:solidFill>
                  <a:srgbClr val="2F3888"/>
                </a:solidFill>
                <a:latin typeface="Arial" panose="020B0604020202020204" pitchFamily="34" charset="0"/>
                <a:cs typeface="Arial" panose="020B0604020202020204" pitchFamily="34" charset="0"/>
              </a:rPr>
              <a:t>Ostwind</a:t>
            </a:r>
            <a:r>
              <a:rPr lang="fr-FR" sz="1200" dirty="0">
                <a:solidFill>
                  <a:srgbClr val="2F3888"/>
                </a:solidFill>
                <a:latin typeface="Arial" panose="020B0604020202020204" pitchFamily="34" charset="0"/>
                <a:cs typeface="Arial" panose="020B0604020202020204" pitchFamily="34" charset="0"/>
              </a:rPr>
              <a:t> - 6 éoliennes type V110 2.2MW - HH 95m) ;</a:t>
            </a:r>
          </a:p>
          <a:p>
            <a:pPr marL="628650" lvl="1"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SEPE les Trente Journées (</a:t>
            </a:r>
            <a:r>
              <a:rPr lang="fr-FR" sz="1200" dirty="0" err="1">
                <a:solidFill>
                  <a:srgbClr val="2F3888"/>
                </a:solidFill>
                <a:latin typeface="Arial" panose="020B0604020202020204" pitchFamily="34" charset="0"/>
                <a:cs typeface="Arial" panose="020B0604020202020204" pitchFamily="34" charset="0"/>
              </a:rPr>
              <a:t>Ostwind</a:t>
            </a:r>
            <a:r>
              <a:rPr lang="fr-FR" sz="1200" dirty="0">
                <a:solidFill>
                  <a:srgbClr val="2F3888"/>
                </a:solidFill>
                <a:latin typeface="Arial" panose="020B0604020202020204" pitchFamily="34" charset="0"/>
                <a:cs typeface="Arial" panose="020B0604020202020204" pitchFamily="34" charset="0"/>
              </a:rPr>
              <a:t> - 6 éoliennes type V110 2.2MW - HH 95m) ;</a:t>
            </a:r>
          </a:p>
          <a:p>
            <a:pPr marL="628650" lvl="1" indent="-171450" algn="just">
              <a:buFont typeface="Arial" panose="020B0604020202020204" pitchFamily="34" charset="0"/>
              <a:buChar char="•"/>
            </a:pPr>
            <a:r>
              <a:rPr lang="fr-FR" sz="1200" dirty="0" err="1">
                <a:solidFill>
                  <a:srgbClr val="2F3888"/>
                </a:solidFill>
                <a:latin typeface="Arial" panose="020B0604020202020204" pitchFamily="34" charset="0"/>
                <a:cs typeface="Arial" panose="020B0604020202020204" pitchFamily="34" charset="0"/>
              </a:rPr>
              <a:t>Cheppes</a:t>
            </a:r>
            <a:r>
              <a:rPr lang="fr-FR" sz="1200" dirty="0">
                <a:solidFill>
                  <a:srgbClr val="2F3888"/>
                </a:solidFill>
                <a:latin typeface="Arial" panose="020B0604020202020204" pitchFamily="34" charset="0"/>
                <a:cs typeface="Arial" panose="020B0604020202020204" pitchFamily="34" charset="0"/>
              </a:rPr>
              <a:t> 2 - </a:t>
            </a:r>
            <a:r>
              <a:rPr lang="fr-FR" sz="1200" dirty="0" err="1">
                <a:solidFill>
                  <a:srgbClr val="2F3888"/>
                </a:solidFill>
                <a:latin typeface="Arial" panose="020B0604020202020204" pitchFamily="34" charset="0"/>
                <a:cs typeface="Arial" panose="020B0604020202020204" pitchFamily="34" charset="0"/>
              </a:rPr>
              <a:t>Eolis</a:t>
            </a:r>
            <a:r>
              <a:rPr lang="fr-FR" sz="1200" dirty="0">
                <a:solidFill>
                  <a:srgbClr val="2F3888"/>
                </a:solidFill>
                <a:latin typeface="Arial" panose="020B0604020202020204" pitchFamily="34" charset="0"/>
                <a:cs typeface="Arial" panose="020B0604020202020204" pitchFamily="34" charset="0"/>
              </a:rPr>
              <a:t> les Sources (Engie - 6 éoliennes type V110 2.2MW - HH 110m).</a:t>
            </a:r>
          </a:p>
          <a:p>
            <a:pPr algn="just"/>
            <a:endParaRPr lang="fr-FR" sz="1400" b="0" i="0" u="none" strike="noStrike" baseline="0" dirty="0">
              <a:solidFill>
                <a:srgbClr val="2F388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44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4" name="ZoneTexte 3">
            <a:extLst>
              <a:ext uri="{FF2B5EF4-FFF2-40B4-BE49-F238E27FC236}">
                <a16:creationId xmlns:a16="http://schemas.microsoft.com/office/drawing/2014/main" id="{78D2E1F7-AA33-4B1C-F3CB-CEA6B9BDD557}"/>
              </a:ext>
            </a:extLst>
          </p:cNvPr>
          <p:cNvSpPr txBox="1"/>
          <p:nvPr/>
        </p:nvSpPr>
        <p:spPr>
          <a:xfrm>
            <a:off x="356180" y="943520"/>
            <a:ext cx="8318482" cy="2185214"/>
          </a:xfrm>
          <a:prstGeom prst="rect">
            <a:avLst/>
          </a:prstGeom>
          <a:noFill/>
        </p:spPr>
        <p:txBody>
          <a:bodyPr wrap="square">
            <a:spAutoFit/>
          </a:bodyPr>
          <a:lstStyle/>
          <a:p>
            <a:pPr algn="just"/>
            <a:r>
              <a:rPr lang="fr-FR" sz="1600" b="1" dirty="0">
                <a:solidFill>
                  <a:srgbClr val="2F3888"/>
                </a:solidFill>
                <a:latin typeface="Arial" panose="020B0604020202020204" pitchFamily="34" charset="0"/>
                <a:cs typeface="Arial" panose="020B0604020202020204" pitchFamily="34" charset="0"/>
              </a:rPr>
              <a:t>Résultats et mesures </a:t>
            </a:r>
          </a:p>
          <a:p>
            <a:pPr algn="just"/>
            <a:endParaRPr lang="fr-FR" sz="1200" dirty="0">
              <a:solidFill>
                <a:srgbClr val="2F3888"/>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L’impact sonore sur le voisinage</a:t>
            </a:r>
            <a:r>
              <a:rPr lang="fr-FR" sz="1200" b="1" dirty="0">
                <a:solidFill>
                  <a:srgbClr val="2F3888"/>
                </a:solidFill>
                <a:latin typeface="Arial" panose="020B0604020202020204" pitchFamily="34" charset="0"/>
                <a:cs typeface="Arial" panose="020B0604020202020204" pitchFamily="34" charset="0"/>
              </a:rPr>
              <a:t>, relatif à un fonctionnement sans restriction des machines</a:t>
            </a:r>
            <a:r>
              <a:rPr lang="fr-FR" sz="1200" dirty="0">
                <a:solidFill>
                  <a:srgbClr val="2F3888"/>
                </a:solidFill>
                <a:latin typeface="Arial" panose="020B0604020202020204" pitchFamily="34" charset="0"/>
                <a:cs typeface="Arial" panose="020B0604020202020204" pitchFamily="34" charset="0"/>
              </a:rPr>
              <a:t>, présente un </a:t>
            </a:r>
            <a:r>
              <a:rPr lang="fr-FR" sz="1200" b="1" dirty="0">
                <a:solidFill>
                  <a:srgbClr val="71BEA2"/>
                </a:solidFill>
                <a:latin typeface="Arial" panose="020B0604020202020204" pitchFamily="34" charset="0"/>
                <a:cs typeface="Arial" panose="020B0604020202020204" pitchFamily="34" charset="0"/>
              </a:rPr>
              <a:t>risque faible </a:t>
            </a:r>
            <a:r>
              <a:rPr lang="fr-FR" sz="1200" dirty="0">
                <a:solidFill>
                  <a:srgbClr val="2F3888"/>
                </a:solidFill>
                <a:latin typeface="Arial" panose="020B0604020202020204" pitchFamily="34" charset="0"/>
                <a:cs typeface="Arial" panose="020B0604020202020204" pitchFamily="34" charset="0"/>
              </a:rPr>
              <a:t>de non-respect des limites règlementaires pour toutes les périodes, </a:t>
            </a:r>
            <a:r>
              <a:rPr lang="fr-FR" sz="1200" b="1" u="sng" dirty="0">
                <a:solidFill>
                  <a:srgbClr val="71BEA2"/>
                </a:solidFill>
                <a:latin typeface="Arial" panose="020B0604020202020204" pitchFamily="34" charset="0"/>
                <a:cs typeface="Arial" panose="020B0604020202020204" pitchFamily="34" charset="0"/>
              </a:rPr>
              <a:t>excepté</a:t>
            </a:r>
            <a:r>
              <a:rPr lang="fr-FR" sz="1200" dirty="0">
                <a:solidFill>
                  <a:srgbClr val="2F3888"/>
                </a:solidFill>
                <a:latin typeface="Arial" panose="020B0604020202020204" pitchFamily="34" charset="0"/>
                <a:cs typeface="Arial" panose="020B0604020202020204" pitchFamily="34" charset="0"/>
              </a:rPr>
              <a:t> </a:t>
            </a:r>
            <a:r>
              <a:rPr lang="fr-FR" sz="1200" b="1" dirty="0">
                <a:solidFill>
                  <a:srgbClr val="71BEA2"/>
                </a:solidFill>
                <a:latin typeface="Arial" panose="020B0604020202020204" pitchFamily="34" charset="0"/>
                <a:cs typeface="Arial" panose="020B0604020202020204" pitchFamily="34" charset="0"/>
              </a:rPr>
              <a:t>la période nocturne en direction de vent sud-ouest, qui présente un risque allant de faible, modéré et probable </a:t>
            </a:r>
            <a:r>
              <a:rPr lang="fr-FR" sz="1200" dirty="0">
                <a:solidFill>
                  <a:srgbClr val="2F3888"/>
                </a:solidFill>
                <a:latin typeface="Arial" panose="020B0604020202020204" pitchFamily="34" charset="0"/>
                <a:cs typeface="Arial" panose="020B0604020202020204" pitchFamily="34" charset="0"/>
              </a:rPr>
              <a:t>selon les points et les vitesses de vent. </a:t>
            </a:r>
          </a:p>
          <a:p>
            <a:pPr marL="171450" indent="-1714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La mise en place de bridage </a:t>
            </a:r>
            <a:r>
              <a:rPr lang="fr-FR" sz="1200" dirty="0">
                <a:solidFill>
                  <a:srgbClr val="2F3888"/>
                </a:solidFill>
                <a:latin typeface="Arial" panose="020B0604020202020204" pitchFamily="34" charset="0"/>
                <a:cs typeface="Arial" panose="020B0604020202020204" pitchFamily="34" charset="0"/>
              </a:rPr>
              <a:t>permettra de respecter les exigences règlementaires ; ces plans de bridage seront mis en place dès la mise en service du parc éolien et seront ajustés en fonction des résultats des mesures de réception.</a:t>
            </a:r>
          </a:p>
          <a:p>
            <a:pPr marL="171450"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Les </a:t>
            </a:r>
            <a:r>
              <a:rPr lang="fr-FR" sz="1200" b="1" dirty="0">
                <a:solidFill>
                  <a:srgbClr val="71BEA2"/>
                </a:solidFill>
                <a:latin typeface="Arial" panose="020B0604020202020204" pitchFamily="34" charset="0"/>
                <a:cs typeface="Arial" panose="020B0604020202020204" pitchFamily="34" charset="0"/>
              </a:rPr>
              <a:t>niveaux de bruit calculés</a:t>
            </a:r>
            <a:r>
              <a:rPr lang="fr-FR" sz="1200" dirty="0">
                <a:solidFill>
                  <a:srgbClr val="2F3888"/>
                </a:solidFill>
                <a:latin typeface="Arial" panose="020B0604020202020204" pitchFamily="34" charset="0"/>
                <a:cs typeface="Arial" panose="020B0604020202020204" pitchFamily="34" charset="0"/>
              </a:rPr>
              <a:t> sur le périmètre de mesure ne révèlent </a:t>
            </a:r>
            <a:r>
              <a:rPr lang="fr-FR" sz="1200" b="1" dirty="0">
                <a:solidFill>
                  <a:srgbClr val="71BEA2"/>
                </a:solidFill>
                <a:latin typeface="Arial" panose="020B0604020202020204" pitchFamily="34" charset="0"/>
                <a:cs typeface="Arial" panose="020B0604020202020204" pitchFamily="34" charset="0"/>
              </a:rPr>
              <a:t>aucun dépassement des seuils règlementaires.</a:t>
            </a:r>
          </a:p>
          <a:p>
            <a:pPr marL="171450" indent="-1714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L’analyse des niveaux en bandes de tiers d’octave n’a révélé </a:t>
            </a:r>
            <a:r>
              <a:rPr lang="fr-FR" sz="1200" b="1" dirty="0">
                <a:solidFill>
                  <a:srgbClr val="71BEA2"/>
                </a:solidFill>
                <a:latin typeface="Arial" panose="020B0604020202020204" pitchFamily="34" charset="0"/>
                <a:cs typeface="Arial" panose="020B0604020202020204" pitchFamily="34" charset="0"/>
              </a:rPr>
              <a:t>aucune tonalité marquée.</a:t>
            </a:r>
          </a:p>
        </p:txBody>
      </p:sp>
      <p:pic>
        <p:nvPicPr>
          <p:cNvPr id="10" name="Image 9">
            <a:extLst>
              <a:ext uri="{FF2B5EF4-FFF2-40B4-BE49-F238E27FC236}">
                <a16:creationId xmlns:a16="http://schemas.microsoft.com/office/drawing/2014/main" id="{BB56DCD3-A043-220D-782D-2AAEBDB677C9}"/>
              </a:ext>
            </a:extLst>
          </p:cNvPr>
          <p:cNvPicPr>
            <a:picLocks noChangeAspect="1"/>
          </p:cNvPicPr>
          <p:nvPr/>
        </p:nvPicPr>
        <p:blipFill>
          <a:blip r:embed="rId3"/>
          <a:stretch>
            <a:fillRect/>
          </a:stretch>
        </p:blipFill>
        <p:spPr>
          <a:xfrm>
            <a:off x="4571999" y="3246554"/>
            <a:ext cx="4290699" cy="2244224"/>
          </a:xfrm>
          <a:prstGeom prst="rect">
            <a:avLst/>
          </a:prstGeom>
        </p:spPr>
      </p:pic>
      <p:pic>
        <p:nvPicPr>
          <p:cNvPr id="13" name="Image 12">
            <a:extLst>
              <a:ext uri="{FF2B5EF4-FFF2-40B4-BE49-F238E27FC236}">
                <a16:creationId xmlns:a16="http://schemas.microsoft.com/office/drawing/2014/main" id="{D58AE2C4-9382-5A6E-BBF6-B0FBE11DC509}"/>
              </a:ext>
            </a:extLst>
          </p:cNvPr>
          <p:cNvPicPr>
            <a:picLocks noChangeAspect="1"/>
          </p:cNvPicPr>
          <p:nvPr/>
        </p:nvPicPr>
        <p:blipFill>
          <a:blip r:embed="rId4"/>
          <a:stretch>
            <a:fillRect/>
          </a:stretch>
        </p:blipFill>
        <p:spPr>
          <a:xfrm>
            <a:off x="281302" y="3273736"/>
            <a:ext cx="4283958" cy="2226023"/>
          </a:xfrm>
          <a:prstGeom prst="rect">
            <a:avLst/>
          </a:prstGeom>
        </p:spPr>
      </p:pic>
    </p:spTree>
    <p:extLst>
      <p:ext uri="{BB962C8B-B14F-4D97-AF65-F5344CB8AC3E}">
        <p14:creationId xmlns:p14="http://schemas.microsoft.com/office/powerpoint/2010/main" val="45939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78D2E1F7-AA33-4B1C-F3CB-CEA6B9BDD557}"/>
              </a:ext>
            </a:extLst>
          </p:cNvPr>
          <p:cNvSpPr txBox="1"/>
          <p:nvPr/>
        </p:nvSpPr>
        <p:spPr>
          <a:xfrm>
            <a:off x="356180" y="780236"/>
            <a:ext cx="8318482" cy="338554"/>
          </a:xfrm>
          <a:prstGeom prst="rect">
            <a:avLst/>
          </a:prstGeom>
          <a:noFill/>
        </p:spPr>
        <p:txBody>
          <a:bodyPr wrap="square">
            <a:spAutoFit/>
          </a:bodyPr>
          <a:lstStyle/>
          <a:p>
            <a:pPr algn="just"/>
            <a:r>
              <a:rPr lang="fr-FR" sz="1600" b="1" dirty="0">
                <a:solidFill>
                  <a:srgbClr val="2F3888"/>
                </a:solidFill>
                <a:latin typeface="Arial" panose="020B0604020202020204" pitchFamily="34" charset="0"/>
                <a:cs typeface="Arial" panose="020B0604020202020204" pitchFamily="34" charset="0"/>
              </a:rPr>
              <a:t>Paysage</a:t>
            </a:r>
          </a:p>
        </p:txBody>
      </p:sp>
      <p:pic>
        <p:nvPicPr>
          <p:cNvPr id="9" name="Image 8">
            <a:extLst>
              <a:ext uri="{FF2B5EF4-FFF2-40B4-BE49-F238E27FC236}">
                <a16:creationId xmlns:a16="http://schemas.microsoft.com/office/drawing/2014/main" id="{03F593E6-8184-BD79-383B-1DB48356BE54}"/>
              </a:ext>
            </a:extLst>
          </p:cNvPr>
          <p:cNvPicPr>
            <a:picLocks noChangeAspect="1"/>
          </p:cNvPicPr>
          <p:nvPr/>
        </p:nvPicPr>
        <p:blipFill>
          <a:blip r:embed="rId2"/>
          <a:stretch>
            <a:fillRect/>
          </a:stretch>
        </p:blipFill>
        <p:spPr>
          <a:xfrm>
            <a:off x="1053402" y="1243976"/>
            <a:ext cx="7502096" cy="5413207"/>
          </a:xfrm>
          <a:prstGeom prst="rect">
            <a:avLst/>
          </a:prstGeom>
        </p:spPr>
      </p:pic>
    </p:spTree>
    <p:extLst>
      <p:ext uri="{BB962C8B-B14F-4D97-AF65-F5344CB8AC3E}">
        <p14:creationId xmlns:p14="http://schemas.microsoft.com/office/powerpoint/2010/main" val="2285332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BD6DBB3-D16D-00DF-E668-676549CD8992}"/>
              </a:ext>
            </a:extLst>
          </p:cNvPr>
          <p:cNvPicPr>
            <a:picLocks noChangeAspect="1"/>
          </p:cNvPicPr>
          <p:nvPr/>
        </p:nvPicPr>
        <p:blipFill>
          <a:blip r:embed="rId2"/>
          <a:srcRect t="1110"/>
          <a:stretch/>
        </p:blipFill>
        <p:spPr>
          <a:xfrm>
            <a:off x="636103" y="1033087"/>
            <a:ext cx="7975159" cy="5638057"/>
          </a:xfrm>
          <a:prstGeom prst="rect">
            <a:avLst/>
          </a:prstGeom>
        </p:spPr>
      </p:pic>
      <p:sp>
        <p:nvSpPr>
          <p:cNvPr id="5" name="ZoneTexte 4">
            <a:extLst>
              <a:ext uri="{FF2B5EF4-FFF2-40B4-BE49-F238E27FC236}">
                <a16:creationId xmlns:a16="http://schemas.microsoft.com/office/drawing/2014/main" id="{3A7A279F-154A-B20D-DBA3-48204056E19D}"/>
              </a:ext>
            </a:extLst>
          </p:cNvPr>
          <p:cNvSpPr txBox="1"/>
          <p:nvPr/>
        </p:nvSpPr>
        <p:spPr>
          <a:xfrm>
            <a:off x="2069326" y="822890"/>
            <a:ext cx="5005347" cy="253916"/>
          </a:xfrm>
          <a:prstGeom prst="rect">
            <a:avLst/>
          </a:prstGeom>
          <a:noFill/>
        </p:spPr>
        <p:txBody>
          <a:bodyPr wrap="square" rtlCol="0">
            <a:spAutoFit/>
          </a:bodyPr>
          <a:lstStyle/>
          <a:p>
            <a:r>
              <a:rPr lang="fr-FR" sz="1050" dirty="0">
                <a:solidFill>
                  <a:srgbClr val="2F3888"/>
                </a:solidFill>
                <a:latin typeface="Arial" panose="020B0604020202020204" pitchFamily="34" charset="0"/>
                <a:cs typeface="Arial" panose="020B0604020202020204" pitchFamily="34" charset="0"/>
              </a:rPr>
              <a:t>Photomontage N°2 depuis la ferme de Mont </a:t>
            </a:r>
            <a:r>
              <a:rPr lang="fr-FR" sz="1050" dirty="0" err="1">
                <a:solidFill>
                  <a:srgbClr val="2F3888"/>
                </a:solidFill>
                <a:latin typeface="Arial" panose="020B0604020202020204" pitchFamily="34" charset="0"/>
                <a:cs typeface="Arial" panose="020B0604020202020204" pitchFamily="34" charset="0"/>
              </a:rPr>
              <a:t>Jallon</a:t>
            </a:r>
            <a:r>
              <a:rPr lang="fr-FR" sz="1050" dirty="0">
                <a:solidFill>
                  <a:srgbClr val="2F3888"/>
                </a:solidFill>
                <a:latin typeface="Arial" panose="020B0604020202020204" pitchFamily="34" charset="0"/>
                <a:cs typeface="Arial" panose="020B0604020202020204" pitchFamily="34" charset="0"/>
              </a:rPr>
              <a:t>  -  Niveau d’incidence modéré</a:t>
            </a:r>
          </a:p>
        </p:txBody>
      </p:sp>
    </p:spTree>
    <p:extLst>
      <p:ext uri="{BB962C8B-B14F-4D97-AF65-F5344CB8AC3E}">
        <p14:creationId xmlns:p14="http://schemas.microsoft.com/office/powerpoint/2010/main" val="55678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A7A279F-154A-B20D-DBA3-48204056E19D}"/>
              </a:ext>
            </a:extLst>
          </p:cNvPr>
          <p:cNvSpPr txBox="1"/>
          <p:nvPr/>
        </p:nvSpPr>
        <p:spPr>
          <a:xfrm>
            <a:off x="1260779" y="870897"/>
            <a:ext cx="6701956" cy="253916"/>
          </a:xfrm>
          <a:prstGeom prst="rect">
            <a:avLst/>
          </a:prstGeom>
          <a:noFill/>
        </p:spPr>
        <p:txBody>
          <a:bodyPr wrap="square" rtlCol="0">
            <a:spAutoFit/>
          </a:bodyPr>
          <a:lstStyle/>
          <a:p>
            <a:r>
              <a:rPr lang="fr-FR" sz="1050" dirty="0">
                <a:solidFill>
                  <a:srgbClr val="2F3888"/>
                </a:solidFill>
                <a:latin typeface="Arial" panose="020B0604020202020204" pitchFamily="34" charset="0"/>
                <a:cs typeface="Arial" panose="020B0604020202020204" pitchFamily="34" charset="0"/>
              </a:rPr>
              <a:t>Photomontage N°3 Depuis la rue de </a:t>
            </a:r>
            <a:r>
              <a:rPr lang="fr-FR" sz="1050" dirty="0" err="1">
                <a:solidFill>
                  <a:srgbClr val="2F3888"/>
                </a:solidFill>
                <a:latin typeface="Arial" panose="020B0604020202020204" pitchFamily="34" charset="0"/>
                <a:cs typeface="Arial" panose="020B0604020202020204" pitchFamily="34" charset="0"/>
              </a:rPr>
              <a:t>Vouciennes</a:t>
            </a:r>
            <a:r>
              <a:rPr lang="fr-FR" sz="1050" dirty="0">
                <a:solidFill>
                  <a:srgbClr val="2F3888"/>
                </a:solidFill>
                <a:latin typeface="Arial" panose="020B0604020202020204" pitchFamily="34" charset="0"/>
                <a:cs typeface="Arial" panose="020B0604020202020204" pitchFamily="34" charset="0"/>
              </a:rPr>
              <a:t>, au Nord-ouest de Vitry-la-Ville - Niveau d’incidence modéré</a:t>
            </a:r>
          </a:p>
        </p:txBody>
      </p:sp>
      <p:pic>
        <p:nvPicPr>
          <p:cNvPr id="6" name="Image 5">
            <a:extLst>
              <a:ext uri="{FF2B5EF4-FFF2-40B4-BE49-F238E27FC236}">
                <a16:creationId xmlns:a16="http://schemas.microsoft.com/office/drawing/2014/main" id="{E7D8DDBE-B5C9-D034-4690-D6B39D6169C0}"/>
              </a:ext>
            </a:extLst>
          </p:cNvPr>
          <p:cNvPicPr>
            <a:picLocks noChangeAspect="1"/>
          </p:cNvPicPr>
          <p:nvPr/>
        </p:nvPicPr>
        <p:blipFill>
          <a:blip r:embed="rId2"/>
          <a:srcRect t="953"/>
          <a:stretch/>
        </p:blipFill>
        <p:spPr>
          <a:xfrm>
            <a:off x="760918" y="1145008"/>
            <a:ext cx="7701678" cy="5510254"/>
          </a:xfrm>
          <a:prstGeom prst="rect">
            <a:avLst/>
          </a:prstGeom>
        </p:spPr>
      </p:pic>
    </p:spTree>
    <p:extLst>
      <p:ext uri="{BB962C8B-B14F-4D97-AF65-F5344CB8AC3E}">
        <p14:creationId xmlns:p14="http://schemas.microsoft.com/office/powerpoint/2010/main" val="313703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A7A279F-154A-B20D-DBA3-48204056E19D}"/>
              </a:ext>
            </a:extLst>
          </p:cNvPr>
          <p:cNvSpPr txBox="1"/>
          <p:nvPr/>
        </p:nvSpPr>
        <p:spPr>
          <a:xfrm>
            <a:off x="1339811" y="926167"/>
            <a:ext cx="6464376" cy="253916"/>
          </a:xfrm>
          <a:prstGeom prst="rect">
            <a:avLst/>
          </a:prstGeom>
          <a:noFill/>
        </p:spPr>
        <p:txBody>
          <a:bodyPr wrap="square" rtlCol="0">
            <a:spAutoFit/>
          </a:bodyPr>
          <a:lstStyle/>
          <a:p>
            <a:r>
              <a:rPr lang="fr-FR" sz="1050" dirty="0">
                <a:solidFill>
                  <a:srgbClr val="2F3888"/>
                </a:solidFill>
                <a:latin typeface="Arial" panose="020B0604020202020204" pitchFamily="34" charset="0"/>
                <a:cs typeface="Arial" panose="020B0604020202020204" pitchFamily="34" charset="0"/>
              </a:rPr>
              <a:t>Photomontage N°4 Depuis la route D2, au Nord-ouest de </a:t>
            </a:r>
            <a:r>
              <a:rPr lang="fr-FR" sz="1050" dirty="0" err="1">
                <a:solidFill>
                  <a:srgbClr val="2F3888"/>
                </a:solidFill>
                <a:latin typeface="Arial" panose="020B0604020202020204" pitchFamily="34" charset="0"/>
                <a:cs typeface="Arial" panose="020B0604020202020204" pitchFamily="34" charset="0"/>
              </a:rPr>
              <a:t>Togny</a:t>
            </a:r>
            <a:r>
              <a:rPr lang="fr-FR" sz="1050" dirty="0">
                <a:solidFill>
                  <a:srgbClr val="2F3888"/>
                </a:solidFill>
                <a:latin typeface="Arial" panose="020B0604020202020204" pitchFamily="34" charset="0"/>
                <a:cs typeface="Arial" panose="020B0604020202020204" pitchFamily="34" charset="0"/>
              </a:rPr>
              <a:t>-aux-Bœufs - Niveau d’incidence modéré</a:t>
            </a:r>
          </a:p>
        </p:txBody>
      </p:sp>
      <p:pic>
        <p:nvPicPr>
          <p:cNvPr id="6" name="Image 5">
            <a:extLst>
              <a:ext uri="{FF2B5EF4-FFF2-40B4-BE49-F238E27FC236}">
                <a16:creationId xmlns:a16="http://schemas.microsoft.com/office/drawing/2014/main" id="{247F790A-254A-0BB4-5DB9-71BAC9D41AF2}"/>
              </a:ext>
            </a:extLst>
          </p:cNvPr>
          <p:cNvPicPr>
            <a:picLocks noChangeAspect="1"/>
          </p:cNvPicPr>
          <p:nvPr/>
        </p:nvPicPr>
        <p:blipFill>
          <a:blip r:embed="rId2"/>
          <a:srcRect t="796"/>
          <a:stretch/>
        </p:blipFill>
        <p:spPr>
          <a:xfrm>
            <a:off x="730616" y="1135175"/>
            <a:ext cx="7682765" cy="5540064"/>
          </a:xfrm>
          <a:prstGeom prst="rect">
            <a:avLst/>
          </a:prstGeom>
        </p:spPr>
      </p:pic>
    </p:spTree>
    <p:extLst>
      <p:ext uri="{BB962C8B-B14F-4D97-AF65-F5344CB8AC3E}">
        <p14:creationId xmlns:p14="http://schemas.microsoft.com/office/powerpoint/2010/main" val="199909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A7A279F-154A-B20D-DBA3-48204056E19D}"/>
              </a:ext>
            </a:extLst>
          </p:cNvPr>
          <p:cNvSpPr txBox="1"/>
          <p:nvPr/>
        </p:nvSpPr>
        <p:spPr>
          <a:xfrm>
            <a:off x="881213" y="865621"/>
            <a:ext cx="7706655" cy="253916"/>
          </a:xfrm>
          <a:prstGeom prst="rect">
            <a:avLst/>
          </a:prstGeom>
          <a:noFill/>
        </p:spPr>
        <p:txBody>
          <a:bodyPr wrap="square" rtlCol="0">
            <a:spAutoFit/>
          </a:bodyPr>
          <a:lstStyle/>
          <a:p>
            <a:r>
              <a:rPr lang="fr-FR" sz="1050" dirty="0">
                <a:solidFill>
                  <a:srgbClr val="2F3888"/>
                </a:solidFill>
                <a:latin typeface="Arial" panose="020B0604020202020204" pitchFamily="34" charset="0"/>
                <a:cs typeface="Arial" panose="020B0604020202020204" pitchFamily="34" charset="0"/>
              </a:rPr>
              <a:t>Photomontage N°7 Depuis le parc communal à proximité d’une table d’orientation à Vitry-la-Ville - Niveau d’incidence modéré</a:t>
            </a:r>
          </a:p>
        </p:txBody>
      </p:sp>
      <p:pic>
        <p:nvPicPr>
          <p:cNvPr id="3" name="Image 2">
            <a:extLst>
              <a:ext uri="{FF2B5EF4-FFF2-40B4-BE49-F238E27FC236}">
                <a16:creationId xmlns:a16="http://schemas.microsoft.com/office/drawing/2014/main" id="{E4BB9318-E4EC-9FF1-E547-68A6E8580BB4}"/>
              </a:ext>
            </a:extLst>
          </p:cNvPr>
          <p:cNvPicPr>
            <a:picLocks noChangeAspect="1"/>
          </p:cNvPicPr>
          <p:nvPr/>
        </p:nvPicPr>
        <p:blipFill>
          <a:blip r:embed="rId2"/>
          <a:srcRect t="1026"/>
          <a:stretch/>
        </p:blipFill>
        <p:spPr>
          <a:xfrm>
            <a:off x="698967" y="1136181"/>
            <a:ext cx="7809158" cy="5563132"/>
          </a:xfrm>
          <a:prstGeom prst="rect">
            <a:avLst/>
          </a:prstGeom>
        </p:spPr>
      </p:pic>
    </p:spTree>
    <p:extLst>
      <p:ext uri="{BB962C8B-B14F-4D97-AF65-F5344CB8AC3E}">
        <p14:creationId xmlns:p14="http://schemas.microsoft.com/office/powerpoint/2010/main" val="120648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BDBFC1A1-78B8-8E3E-A86E-D4D48688E4E1}"/>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b="1" dirty="0">
                <a:solidFill>
                  <a:srgbClr val="71BEA2"/>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1312118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 - Impacts potentiels sur l’environnement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B3D8B3F1-2626-2D01-01F3-C0F8A63D65D3}"/>
              </a:ext>
            </a:extLst>
          </p:cNvPr>
          <p:cNvSpPr txBox="1"/>
          <p:nvPr/>
        </p:nvSpPr>
        <p:spPr>
          <a:xfrm>
            <a:off x="356180" y="1015335"/>
            <a:ext cx="8155360" cy="2492990"/>
          </a:xfrm>
          <a:prstGeom prst="rect">
            <a:avLst/>
          </a:prstGeom>
          <a:noFill/>
        </p:spPr>
        <p:txBody>
          <a:bodyPr wrap="square">
            <a:spAutoFit/>
          </a:bodyPr>
          <a:lstStyle/>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d’évitement</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Choix de la variante la moins impactante</a:t>
            </a:r>
          </a:p>
          <a:p>
            <a:pPr marL="285750" lvl="1" indent="-285750" algn="just">
              <a:buFont typeface="Arial" panose="020B0604020202020204" pitchFamily="34" charset="0"/>
              <a:buChar char="•"/>
            </a:pPr>
            <a:endParaRPr lang="fr-FR" sz="1200" b="1" dirty="0">
              <a:solidFill>
                <a:srgbClr val="71BEA2"/>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de réduction</a:t>
            </a:r>
          </a:p>
          <a:p>
            <a:pPr marL="742950" lvl="1" indent="-285750" algn="just">
              <a:buFont typeface="Arial" panose="020B0604020202020204" pitchFamily="34" charset="0"/>
              <a:buChar char="•"/>
            </a:pPr>
            <a:r>
              <a:rPr lang="fr-FR" sz="1200" i="0" strike="noStrike" baseline="0" dirty="0">
                <a:solidFill>
                  <a:srgbClr val="2F3888"/>
                </a:solidFill>
                <a:latin typeface="Arial" panose="020B0604020202020204" pitchFamily="34" charset="0"/>
                <a:cs typeface="Arial" panose="020B0604020202020204" pitchFamily="34" charset="0"/>
              </a:rPr>
              <a:t>Limiter les pistes d’accès et aires de montages</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Entretien des plateformes</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Enfouissement des câbles</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Habillage des postes de livraisons</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Plantation d’un alignement de 12 arbres le long de la D80</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Bourse aux arbres</a:t>
            </a:r>
          </a:p>
          <a:p>
            <a:pPr marL="1200150" lvl="2" indent="-285750" algn="just">
              <a:buFont typeface="Arial" panose="020B0604020202020204" pitchFamily="34" charset="0"/>
              <a:buChar char="•"/>
            </a:pPr>
            <a:endParaRPr lang="fr-FR" sz="1200" i="0" strike="noStrike" baseline="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200" b="1" dirty="0">
                <a:solidFill>
                  <a:srgbClr val="71BEA2"/>
                </a:solidFill>
                <a:latin typeface="Arial" panose="020B0604020202020204" pitchFamily="34" charset="0"/>
                <a:cs typeface="Arial" panose="020B0604020202020204" pitchFamily="34" charset="0"/>
              </a:rPr>
              <a:t>Mesures de compensation</a:t>
            </a:r>
          </a:p>
          <a:p>
            <a:pPr marL="742950" lvl="1" indent="-285750" algn="just">
              <a:buFont typeface="Arial" panose="020B0604020202020204" pitchFamily="34" charset="0"/>
              <a:buChar char="•"/>
            </a:pPr>
            <a:r>
              <a:rPr lang="fr-FR" sz="1200" dirty="0">
                <a:solidFill>
                  <a:srgbClr val="2F3888"/>
                </a:solidFill>
                <a:latin typeface="Arial" panose="020B0604020202020204" pitchFamily="34" charset="0"/>
                <a:cs typeface="Arial" panose="020B0604020202020204" pitchFamily="34" charset="0"/>
              </a:rPr>
              <a:t>Végétalisation du cimetière de Pogny</a:t>
            </a:r>
          </a:p>
        </p:txBody>
      </p:sp>
      <p:pic>
        <p:nvPicPr>
          <p:cNvPr id="7" name="Image 6">
            <a:extLst>
              <a:ext uri="{FF2B5EF4-FFF2-40B4-BE49-F238E27FC236}">
                <a16:creationId xmlns:a16="http://schemas.microsoft.com/office/drawing/2014/main" id="{CFFD82CF-D7BE-3FD7-371B-7E6267A1A2D3}"/>
              </a:ext>
            </a:extLst>
          </p:cNvPr>
          <p:cNvPicPr>
            <a:picLocks noChangeAspect="1"/>
          </p:cNvPicPr>
          <p:nvPr/>
        </p:nvPicPr>
        <p:blipFill>
          <a:blip r:embed="rId2"/>
          <a:stretch>
            <a:fillRect/>
          </a:stretch>
        </p:blipFill>
        <p:spPr>
          <a:xfrm>
            <a:off x="6522509" y="892941"/>
            <a:ext cx="2265311" cy="2312685"/>
          </a:xfrm>
          <a:prstGeom prst="rect">
            <a:avLst/>
          </a:prstGeom>
        </p:spPr>
      </p:pic>
      <p:pic>
        <p:nvPicPr>
          <p:cNvPr id="2" name="Image 1">
            <a:extLst>
              <a:ext uri="{FF2B5EF4-FFF2-40B4-BE49-F238E27FC236}">
                <a16:creationId xmlns:a16="http://schemas.microsoft.com/office/drawing/2014/main" id="{B40A255E-3EDA-4A34-E5D1-40C97DC5504E}"/>
              </a:ext>
            </a:extLst>
          </p:cNvPr>
          <p:cNvPicPr>
            <a:picLocks noChangeAspect="1"/>
          </p:cNvPicPr>
          <p:nvPr/>
        </p:nvPicPr>
        <p:blipFill>
          <a:blip r:embed="rId3"/>
          <a:stretch>
            <a:fillRect/>
          </a:stretch>
        </p:blipFill>
        <p:spPr>
          <a:xfrm>
            <a:off x="1297781" y="3656379"/>
            <a:ext cx="6548437" cy="2875618"/>
          </a:xfrm>
          <a:prstGeom prst="rect">
            <a:avLst/>
          </a:prstGeom>
        </p:spPr>
      </p:pic>
    </p:spTree>
    <p:extLst>
      <p:ext uri="{BB962C8B-B14F-4D97-AF65-F5344CB8AC3E}">
        <p14:creationId xmlns:p14="http://schemas.microsoft.com/office/powerpoint/2010/main" val="233538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BE6F043A-A9F3-CB13-BE09-97AA5B81E272}"/>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888"/>
                </a:solidFill>
              </a:rPr>
              <a:t>Impacts potentiels sur l’environnement</a:t>
            </a:r>
          </a:p>
          <a:p>
            <a:pPr marL="571500" indent="-571500">
              <a:buFont typeface="+mj-lt"/>
              <a:buAutoNum type="romanUcPeriod"/>
            </a:pPr>
            <a:r>
              <a:rPr lang="fr-FR" b="1" dirty="0">
                <a:solidFill>
                  <a:srgbClr val="71BEA2"/>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1726911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374352" cy="461665"/>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VII - Impacts potentiels sur l’aménagement du territoire</a:t>
            </a: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1707948" y="1260958"/>
            <a:ext cx="6958098" cy="3785652"/>
          </a:xfrm>
          <a:prstGeom prst="rect">
            <a:avLst/>
          </a:prstGeom>
          <a:noFill/>
        </p:spPr>
        <p:txBody>
          <a:bodyPr wrap="square">
            <a:spAutoFit/>
          </a:bodyPr>
          <a:lstStyle/>
          <a:p>
            <a:pPr marL="285750" indent="-285750" algn="just">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Infrastructures de transport : très faible</a:t>
            </a:r>
          </a:p>
          <a:p>
            <a:pPr marL="285750" indent="-285750" algn="just">
              <a:buFont typeface="Arial" panose="020B0604020202020204" pitchFamily="34" charset="0"/>
              <a:buChar char="•"/>
            </a:pPr>
            <a:endParaRPr lang="fr-FR" sz="160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Infrastru</a:t>
            </a:r>
            <a:r>
              <a:rPr lang="fr-FR" sz="1600" dirty="0">
                <a:solidFill>
                  <a:srgbClr val="2F3888"/>
                </a:solidFill>
                <a:latin typeface="Arial" panose="020B0604020202020204" pitchFamily="34" charset="0"/>
                <a:cs typeface="Arial" panose="020B0604020202020204" pitchFamily="34" charset="0"/>
              </a:rPr>
              <a:t>ctures électriques : très faible</a:t>
            </a:r>
          </a:p>
          <a:p>
            <a:pPr marL="285750" indent="-285750" algn="just">
              <a:buFont typeface="Arial" panose="020B0604020202020204" pitchFamily="34" charset="0"/>
              <a:buChar char="•"/>
            </a:pPr>
            <a:endParaRPr lang="fr-FR" sz="160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Tourisme et loisir : faible</a:t>
            </a:r>
          </a:p>
          <a:p>
            <a:pPr marL="285750" indent="-285750" algn="just">
              <a:buFont typeface="Arial" panose="020B0604020202020204" pitchFamily="34" charset="0"/>
              <a:buChar char="•"/>
            </a:pPr>
            <a:endParaRPr lang="fr-FR" sz="1600" b="0" i="0" u="none" strike="noStrike" baseline="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Activités agricoles : faible et positif</a:t>
            </a:r>
          </a:p>
          <a:p>
            <a:pPr marL="285750" indent="-285750" algn="just">
              <a:buFont typeface="Arial" panose="020B0604020202020204" pitchFamily="34" charset="0"/>
              <a:buChar char="•"/>
            </a:pPr>
            <a:endParaRPr lang="fr-FR" sz="1600" b="0" i="0" u="none" strike="noStrike" baseline="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Ambiance acoustique : nul</a:t>
            </a:r>
          </a:p>
          <a:p>
            <a:pPr marL="285750" indent="-285750" algn="just">
              <a:buFont typeface="Arial" panose="020B0604020202020204" pitchFamily="34" charset="0"/>
              <a:buChar char="•"/>
            </a:pPr>
            <a:endParaRPr lang="fr-FR" sz="160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b="0" i="0" u="none" strike="noStrike" baseline="0" dirty="0">
                <a:solidFill>
                  <a:srgbClr val="2F3888"/>
                </a:solidFill>
                <a:latin typeface="Arial" panose="020B0604020202020204" pitchFamily="34" charset="0"/>
                <a:cs typeface="Arial" panose="020B0604020202020204" pitchFamily="34" charset="0"/>
              </a:rPr>
              <a:t>Ambiance lumineuse : faible (contexte éolien </a:t>
            </a:r>
            <a:r>
              <a:rPr lang="fr-FR" sz="1600" b="0" i="0" u="none" strike="noStrike" baseline="0" dirty="0" err="1">
                <a:solidFill>
                  <a:srgbClr val="2F3888"/>
                </a:solidFill>
                <a:latin typeface="Arial" panose="020B0604020202020204" pitchFamily="34" charset="0"/>
                <a:cs typeface="Arial" panose="020B0604020202020204" pitchFamily="34" charset="0"/>
              </a:rPr>
              <a:t>pré-existant</a:t>
            </a:r>
            <a:r>
              <a:rPr lang="fr-FR" sz="1600" b="0" i="0" u="none" strike="noStrike" baseline="0" dirty="0">
                <a:solidFill>
                  <a:srgbClr val="2F3888"/>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fr-FR" sz="1600" b="0" i="0" u="none" strike="noStrike" baseline="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Qualité de l’air : impact fort positif (production d’énergie décarbonée)</a:t>
            </a:r>
          </a:p>
          <a:p>
            <a:pPr marL="285750" indent="-285750" algn="just">
              <a:buFont typeface="Arial" panose="020B0604020202020204" pitchFamily="34" charset="0"/>
              <a:buChar char="•"/>
            </a:pPr>
            <a:endParaRPr lang="fr-FR" sz="1600" dirty="0">
              <a:solidFill>
                <a:srgbClr val="2F3888"/>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fr-FR" sz="1600" dirty="0">
                <a:solidFill>
                  <a:srgbClr val="2F3888"/>
                </a:solidFill>
                <a:latin typeface="Arial" panose="020B0604020202020204" pitchFamily="34" charset="0"/>
                <a:cs typeface="Arial" panose="020B0604020202020204" pitchFamily="34" charset="0"/>
              </a:rPr>
              <a:t>Contexte paysager : faible (contexte éolien </a:t>
            </a:r>
            <a:r>
              <a:rPr lang="fr-FR" sz="1600" dirty="0" err="1">
                <a:solidFill>
                  <a:srgbClr val="2F3888"/>
                </a:solidFill>
                <a:latin typeface="Arial" panose="020B0604020202020204" pitchFamily="34" charset="0"/>
                <a:cs typeface="Arial" panose="020B0604020202020204" pitchFamily="34" charset="0"/>
              </a:rPr>
              <a:t>pré-existant</a:t>
            </a:r>
            <a:r>
              <a:rPr lang="fr-FR" sz="1600" dirty="0">
                <a:solidFill>
                  <a:srgbClr val="2F3888"/>
                </a:solidFill>
                <a:latin typeface="Arial" panose="020B0604020202020204" pitchFamily="34" charset="0"/>
                <a:cs typeface="Arial" panose="020B0604020202020204" pitchFamily="34" charset="0"/>
              </a:rPr>
              <a:t>)</a:t>
            </a:r>
          </a:p>
        </p:txBody>
      </p:sp>
      <p:grpSp>
        <p:nvGrpSpPr>
          <p:cNvPr id="86" name="Groupe 85">
            <a:extLst>
              <a:ext uri="{FF2B5EF4-FFF2-40B4-BE49-F238E27FC236}">
                <a16:creationId xmlns:a16="http://schemas.microsoft.com/office/drawing/2014/main" id="{B5E09F62-AAE5-D9FA-2C8F-61A8EAEAAA69}"/>
              </a:ext>
            </a:extLst>
          </p:cNvPr>
          <p:cNvGrpSpPr/>
          <p:nvPr/>
        </p:nvGrpSpPr>
        <p:grpSpPr>
          <a:xfrm>
            <a:off x="966598" y="1204879"/>
            <a:ext cx="579824" cy="289911"/>
            <a:chOff x="430841" y="1397757"/>
            <a:chExt cx="478371" cy="239185"/>
          </a:xfrm>
        </p:grpSpPr>
        <p:sp>
          <p:nvSpPr>
            <p:cNvPr id="33" name="Forme libre : forme 32">
              <a:extLst>
                <a:ext uri="{FF2B5EF4-FFF2-40B4-BE49-F238E27FC236}">
                  <a16:creationId xmlns:a16="http://schemas.microsoft.com/office/drawing/2014/main" id="{822621DA-72A4-CAF3-CAD3-5F08ADE8CFA5}"/>
                </a:ext>
              </a:extLst>
            </p:cNvPr>
            <p:cNvSpPr/>
            <p:nvPr/>
          </p:nvSpPr>
          <p:spPr>
            <a:xfrm>
              <a:off x="496073" y="1549966"/>
              <a:ext cx="86976" cy="86976"/>
            </a:xfrm>
            <a:custGeom>
              <a:avLst/>
              <a:gdLst>
                <a:gd name="connsiteX0" fmla="*/ 86977 w 86976"/>
                <a:gd name="connsiteY0" fmla="*/ 43488 h 86976"/>
                <a:gd name="connsiteX1" fmla="*/ 43488 w 86976"/>
                <a:gd name="connsiteY1" fmla="*/ 86977 h 86976"/>
                <a:gd name="connsiteX2" fmla="*/ 0 w 86976"/>
                <a:gd name="connsiteY2" fmla="*/ 43488 h 86976"/>
                <a:gd name="connsiteX3" fmla="*/ 43488 w 86976"/>
                <a:gd name="connsiteY3" fmla="*/ 0 h 86976"/>
                <a:gd name="connsiteX4" fmla="*/ 86977 w 86976"/>
                <a:gd name="connsiteY4" fmla="*/ 43488 h 8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6" h="86976">
                  <a:moveTo>
                    <a:pt x="86977" y="43488"/>
                  </a:moveTo>
                  <a:cubicBezTo>
                    <a:pt x="86977" y="67506"/>
                    <a:pt x="67506" y="86977"/>
                    <a:pt x="43488" y="86977"/>
                  </a:cubicBezTo>
                  <a:cubicBezTo>
                    <a:pt x="19470" y="86977"/>
                    <a:pt x="0" y="67506"/>
                    <a:pt x="0" y="43488"/>
                  </a:cubicBezTo>
                  <a:cubicBezTo>
                    <a:pt x="0" y="19470"/>
                    <a:pt x="19470" y="0"/>
                    <a:pt x="43488" y="0"/>
                  </a:cubicBezTo>
                  <a:cubicBezTo>
                    <a:pt x="67506" y="0"/>
                    <a:pt x="86977" y="19470"/>
                    <a:pt x="86977" y="43488"/>
                  </a:cubicBezTo>
                  <a:close/>
                </a:path>
              </a:pathLst>
            </a:custGeom>
            <a:gradFill flip="none" rotWithShape="1">
              <a:gsLst>
                <a:gs pos="100000">
                  <a:srgbClr val="71BEA2"/>
                </a:gs>
                <a:gs pos="0">
                  <a:srgbClr val="48A2D0"/>
                </a:gs>
                <a:gs pos="100000">
                  <a:srgbClr val="80C382"/>
                </a:gs>
              </a:gsLst>
              <a:lin ang="2700000" scaled="1"/>
              <a:tileRect/>
            </a:gradFill>
            <a:ln w="5358"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147F054C-9C35-A566-4CF0-B18DC7E2CAF5}"/>
                </a:ext>
              </a:extLst>
            </p:cNvPr>
            <p:cNvSpPr/>
            <p:nvPr/>
          </p:nvSpPr>
          <p:spPr>
            <a:xfrm>
              <a:off x="757003" y="1549966"/>
              <a:ext cx="86976" cy="86976"/>
            </a:xfrm>
            <a:custGeom>
              <a:avLst/>
              <a:gdLst>
                <a:gd name="connsiteX0" fmla="*/ 86977 w 86976"/>
                <a:gd name="connsiteY0" fmla="*/ 43488 h 86976"/>
                <a:gd name="connsiteX1" fmla="*/ 43488 w 86976"/>
                <a:gd name="connsiteY1" fmla="*/ 86977 h 86976"/>
                <a:gd name="connsiteX2" fmla="*/ 0 w 86976"/>
                <a:gd name="connsiteY2" fmla="*/ 43488 h 86976"/>
                <a:gd name="connsiteX3" fmla="*/ 43488 w 86976"/>
                <a:gd name="connsiteY3" fmla="*/ 0 h 86976"/>
                <a:gd name="connsiteX4" fmla="*/ 86977 w 86976"/>
                <a:gd name="connsiteY4" fmla="*/ 43488 h 8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6" h="86976">
                  <a:moveTo>
                    <a:pt x="86977" y="43488"/>
                  </a:moveTo>
                  <a:cubicBezTo>
                    <a:pt x="86977" y="67506"/>
                    <a:pt x="67506" y="86977"/>
                    <a:pt x="43488" y="86977"/>
                  </a:cubicBezTo>
                  <a:cubicBezTo>
                    <a:pt x="19470" y="86977"/>
                    <a:pt x="0" y="67506"/>
                    <a:pt x="0" y="43488"/>
                  </a:cubicBezTo>
                  <a:cubicBezTo>
                    <a:pt x="0" y="19470"/>
                    <a:pt x="19470" y="0"/>
                    <a:pt x="43488" y="0"/>
                  </a:cubicBezTo>
                  <a:cubicBezTo>
                    <a:pt x="67506" y="0"/>
                    <a:pt x="86977" y="19470"/>
                    <a:pt x="86977" y="43488"/>
                  </a:cubicBezTo>
                  <a:close/>
                </a:path>
              </a:pathLst>
            </a:custGeom>
            <a:gradFill flip="none" rotWithShape="1">
              <a:gsLst>
                <a:gs pos="100000">
                  <a:srgbClr val="71BEA2"/>
                </a:gs>
                <a:gs pos="0">
                  <a:srgbClr val="48A2D0"/>
                </a:gs>
                <a:gs pos="100000">
                  <a:srgbClr val="80C382"/>
                </a:gs>
              </a:gsLst>
              <a:lin ang="2700000" scaled="1"/>
              <a:tileRect/>
            </a:gradFill>
            <a:ln w="5358"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0EDC9CA5-D864-1CAD-55B3-A00506ECAFD1}"/>
                </a:ext>
              </a:extLst>
            </p:cNvPr>
            <p:cNvSpPr/>
            <p:nvPr/>
          </p:nvSpPr>
          <p:spPr>
            <a:xfrm>
              <a:off x="430841" y="1397757"/>
              <a:ext cx="478371" cy="195697"/>
            </a:xfrm>
            <a:custGeom>
              <a:avLst/>
              <a:gdLst>
                <a:gd name="connsiteX0" fmla="*/ 190261 w 478371"/>
                <a:gd name="connsiteY0" fmla="*/ 86977 h 195697"/>
                <a:gd name="connsiteX1" fmla="*/ 190261 w 478371"/>
                <a:gd name="connsiteY1" fmla="*/ 21744 h 195697"/>
                <a:gd name="connsiteX2" fmla="*/ 264735 w 478371"/>
                <a:gd name="connsiteY2" fmla="*/ 21744 h 195697"/>
                <a:gd name="connsiteX3" fmla="*/ 279956 w 478371"/>
                <a:gd name="connsiteY3" fmla="*/ 28267 h 195697"/>
                <a:gd name="connsiteX4" fmla="*/ 338665 w 478371"/>
                <a:gd name="connsiteY4" fmla="*/ 86977 h 195697"/>
                <a:gd name="connsiteX5" fmla="*/ 190261 w 478371"/>
                <a:gd name="connsiteY5" fmla="*/ 86977 h 195697"/>
                <a:gd name="connsiteX6" fmla="*/ 168517 w 478371"/>
                <a:gd name="connsiteY6" fmla="*/ 86977 h 195697"/>
                <a:gd name="connsiteX7" fmla="*/ 30985 w 478371"/>
                <a:gd name="connsiteY7" fmla="*/ 86977 h 195697"/>
                <a:gd name="connsiteX8" fmla="*/ 89695 w 478371"/>
                <a:gd name="connsiteY8" fmla="*/ 28267 h 195697"/>
                <a:gd name="connsiteX9" fmla="*/ 104916 w 478371"/>
                <a:gd name="connsiteY9" fmla="*/ 21744 h 195697"/>
                <a:gd name="connsiteX10" fmla="*/ 168517 w 478371"/>
                <a:gd name="connsiteY10" fmla="*/ 21744 h 195697"/>
                <a:gd name="connsiteX11" fmla="*/ 168517 w 478371"/>
                <a:gd name="connsiteY11" fmla="*/ 86977 h 195697"/>
                <a:gd name="connsiteX12" fmla="*/ 424011 w 478371"/>
                <a:gd name="connsiteY12" fmla="*/ 86977 h 195697"/>
                <a:gd name="connsiteX13" fmla="*/ 378892 w 478371"/>
                <a:gd name="connsiteY13" fmla="*/ 86977 h 195697"/>
                <a:gd name="connsiteX14" fmla="*/ 363671 w 478371"/>
                <a:gd name="connsiteY14" fmla="*/ 80453 h 195697"/>
                <a:gd name="connsiteX15" fmla="*/ 295177 w 478371"/>
                <a:gd name="connsiteY15" fmla="*/ 12503 h 195697"/>
                <a:gd name="connsiteX16" fmla="*/ 264192 w 478371"/>
                <a:gd name="connsiteY16" fmla="*/ 0 h 195697"/>
                <a:gd name="connsiteX17" fmla="*/ 104916 w 478371"/>
                <a:gd name="connsiteY17" fmla="*/ 0 h 195697"/>
                <a:gd name="connsiteX18" fmla="*/ 73930 w 478371"/>
                <a:gd name="connsiteY18" fmla="*/ 12503 h 195697"/>
                <a:gd name="connsiteX19" fmla="*/ 6523 w 478371"/>
                <a:gd name="connsiteY19" fmla="*/ 80453 h 195697"/>
                <a:gd name="connsiteX20" fmla="*/ 0 w 478371"/>
                <a:gd name="connsiteY20" fmla="*/ 96218 h 195697"/>
                <a:gd name="connsiteX21" fmla="*/ 0 w 478371"/>
                <a:gd name="connsiteY21" fmla="*/ 152209 h 195697"/>
                <a:gd name="connsiteX22" fmla="*/ 43488 w 478371"/>
                <a:gd name="connsiteY22" fmla="*/ 195698 h 195697"/>
                <a:gd name="connsiteX23" fmla="*/ 48924 w 478371"/>
                <a:gd name="connsiteY23" fmla="*/ 195698 h 195697"/>
                <a:gd name="connsiteX24" fmla="*/ 108721 w 478371"/>
                <a:gd name="connsiteY24" fmla="*/ 135901 h 195697"/>
                <a:gd name="connsiteX25" fmla="*/ 168517 w 478371"/>
                <a:gd name="connsiteY25" fmla="*/ 195698 h 195697"/>
                <a:gd name="connsiteX26" fmla="*/ 309854 w 478371"/>
                <a:gd name="connsiteY26" fmla="*/ 195698 h 195697"/>
                <a:gd name="connsiteX27" fmla="*/ 369651 w 478371"/>
                <a:gd name="connsiteY27" fmla="*/ 135901 h 195697"/>
                <a:gd name="connsiteX28" fmla="*/ 429447 w 478371"/>
                <a:gd name="connsiteY28" fmla="*/ 195698 h 195697"/>
                <a:gd name="connsiteX29" fmla="*/ 456628 w 478371"/>
                <a:gd name="connsiteY29" fmla="*/ 195698 h 195697"/>
                <a:gd name="connsiteX30" fmla="*/ 478372 w 478371"/>
                <a:gd name="connsiteY30" fmla="*/ 173953 h 195697"/>
                <a:gd name="connsiteX31" fmla="*/ 478372 w 478371"/>
                <a:gd name="connsiteY31" fmla="*/ 141337 h 195697"/>
                <a:gd name="connsiteX32" fmla="*/ 424011 w 478371"/>
                <a:gd name="connsiteY32" fmla="*/ 86977 h 19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8371" h="195697">
                  <a:moveTo>
                    <a:pt x="190261" y="86977"/>
                  </a:moveTo>
                  <a:lnTo>
                    <a:pt x="190261" y="21744"/>
                  </a:lnTo>
                  <a:lnTo>
                    <a:pt x="264735" y="21744"/>
                  </a:lnTo>
                  <a:cubicBezTo>
                    <a:pt x="270715" y="21744"/>
                    <a:pt x="276151" y="23919"/>
                    <a:pt x="279956" y="28267"/>
                  </a:cubicBezTo>
                  <a:lnTo>
                    <a:pt x="338665" y="86977"/>
                  </a:lnTo>
                  <a:lnTo>
                    <a:pt x="190261" y="86977"/>
                  </a:lnTo>
                  <a:close/>
                  <a:moveTo>
                    <a:pt x="168517" y="86977"/>
                  </a:moveTo>
                  <a:lnTo>
                    <a:pt x="30985" y="86977"/>
                  </a:lnTo>
                  <a:lnTo>
                    <a:pt x="89695" y="28267"/>
                  </a:lnTo>
                  <a:cubicBezTo>
                    <a:pt x="94044" y="23919"/>
                    <a:pt x="99480" y="21744"/>
                    <a:pt x="104916" y="21744"/>
                  </a:cubicBezTo>
                  <a:lnTo>
                    <a:pt x="168517" y="21744"/>
                  </a:lnTo>
                  <a:lnTo>
                    <a:pt x="168517" y="86977"/>
                  </a:lnTo>
                  <a:close/>
                  <a:moveTo>
                    <a:pt x="424011" y="86977"/>
                  </a:moveTo>
                  <a:lnTo>
                    <a:pt x="378892" y="86977"/>
                  </a:lnTo>
                  <a:cubicBezTo>
                    <a:pt x="372912" y="86977"/>
                    <a:pt x="367476" y="84802"/>
                    <a:pt x="363671" y="80453"/>
                  </a:cubicBezTo>
                  <a:lnTo>
                    <a:pt x="295177" y="12503"/>
                  </a:lnTo>
                  <a:cubicBezTo>
                    <a:pt x="287023" y="4349"/>
                    <a:pt x="276151" y="0"/>
                    <a:pt x="264192" y="0"/>
                  </a:cubicBezTo>
                  <a:lnTo>
                    <a:pt x="104916" y="0"/>
                  </a:lnTo>
                  <a:cubicBezTo>
                    <a:pt x="93500" y="0"/>
                    <a:pt x="82084" y="4349"/>
                    <a:pt x="73930" y="12503"/>
                  </a:cubicBezTo>
                  <a:lnTo>
                    <a:pt x="6523" y="80453"/>
                  </a:lnTo>
                  <a:cubicBezTo>
                    <a:pt x="2174" y="84802"/>
                    <a:pt x="0" y="90238"/>
                    <a:pt x="0" y="96218"/>
                  </a:cubicBezTo>
                  <a:lnTo>
                    <a:pt x="0" y="152209"/>
                  </a:lnTo>
                  <a:cubicBezTo>
                    <a:pt x="0" y="176128"/>
                    <a:pt x="19570" y="195698"/>
                    <a:pt x="43488" y="195698"/>
                  </a:cubicBezTo>
                  <a:lnTo>
                    <a:pt x="48924" y="195698"/>
                  </a:lnTo>
                  <a:cubicBezTo>
                    <a:pt x="48924" y="162538"/>
                    <a:pt x="75561" y="135901"/>
                    <a:pt x="108721" y="135901"/>
                  </a:cubicBezTo>
                  <a:cubicBezTo>
                    <a:pt x="141881" y="135901"/>
                    <a:pt x="168517" y="162538"/>
                    <a:pt x="168517" y="195698"/>
                  </a:cubicBezTo>
                  <a:lnTo>
                    <a:pt x="309854" y="195698"/>
                  </a:lnTo>
                  <a:cubicBezTo>
                    <a:pt x="309854" y="162538"/>
                    <a:pt x="336491" y="135901"/>
                    <a:pt x="369651" y="135901"/>
                  </a:cubicBezTo>
                  <a:cubicBezTo>
                    <a:pt x="402811" y="135901"/>
                    <a:pt x="429447" y="162538"/>
                    <a:pt x="429447" y="195698"/>
                  </a:cubicBezTo>
                  <a:lnTo>
                    <a:pt x="456628" y="195698"/>
                  </a:lnTo>
                  <a:cubicBezTo>
                    <a:pt x="468587" y="195698"/>
                    <a:pt x="478372" y="185913"/>
                    <a:pt x="478372" y="173953"/>
                  </a:cubicBezTo>
                  <a:lnTo>
                    <a:pt x="478372" y="141337"/>
                  </a:lnTo>
                  <a:cubicBezTo>
                    <a:pt x="478372" y="111439"/>
                    <a:pt x="453909" y="86977"/>
                    <a:pt x="424011" y="86977"/>
                  </a:cubicBezTo>
                  <a:close/>
                </a:path>
              </a:pathLst>
            </a:custGeom>
            <a:gradFill flip="none" rotWithShape="1">
              <a:gsLst>
                <a:gs pos="100000">
                  <a:srgbClr val="71BEA2"/>
                </a:gs>
                <a:gs pos="0">
                  <a:srgbClr val="48A2D0"/>
                </a:gs>
                <a:gs pos="100000">
                  <a:srgbClr val="80C382"/>
                </a:gs>
              </a:gsLst>
              <a:lin ang="2700000" scaled="1"/>
              <a:tileRect/>
            </a:gradFill>
            <a:ln w="5358" cap="flat">
              <a:noFill/>
              <a:prstDash val="solid"/>
              <a:miter/>
            </a:ln>
          </p:spPr>
          <p:txBody>
            <a:bodyPr rtlCol="0" anchor="ctr"/>
            <a:lstStyle/>
            <a:p>
              <a:endParaRPr lang="fr-FR"/>
            </a:p>
          </p:txBody>
        </p:sp>
      </p:grpSp>
      <p:sp>
        <p:nvSpPr>
          <p:cNvPr id="82" name="Graphique 4" descr="Tour électrique avec un remplissage uni">
            <a:extLst>
              <a:ext uri="{FF2B5EF4-FFF2-40B4-BE49-F238E27FC236}">
                <a16:creationId xmlns:a16="http://schemas.microsoft.com/office/drawing/2014/main" id="{48FCC162-109A-C939-8ADB-F3E6ACF540EB}"/>
              </a:ext>
            </a:extLst>
          </p:cNvPr>
          <p:cNvSpPr/>
          <p:nvPr/>
        </p:nvSpPr>
        <p:spPr>
          <a:xfrm>
            <a:off x="1103024" y="1603641"/>
            <a:ext cx="245410" cy="415986"/>
          </a:xfrm>
          <a:custGeom>
            <a:avLst/>
            <a:gdLst>
              <a:gd name="connsiteX0" fmla="*/ 310465 w 320167"/>
              <a:gd name="connsiteY0" fmla="*/ 164940 h 445884"/>
              <a:gd name="connsiteX1" fmla="*/ 320167 w 320167"/>
              <a:gd name="connsiteY1" fmla="*/ 155238 h 445884"/>
              <a:gd name="connsiteX2" fmla="*/ 320167 w 320167"/>
              <a:gd name="connsiteY2" fmla="*/ 130982 h 445884"/>
              <a:gd name="connsiteX3" fmla="*/ 314482 w 320167"/>
              <a:gd name="connsiteY3" fmla="*/ 122149 h 445884"/>
              <a:gd name="connsiteX4" fmla="*/ 207760 w 320167"/>
              <a:gd name="connsiteY4" fmla="*/ 73639 h 445884"/>
              <a:gd name="connsiteX5" fmla="*/ 205460 w 320167"/>
              <a:gd name="connsiteY5" fmla="*/ 72955 h 445884"/>
              <a:gd name="connsiteX6" fmla="*/ 203680 w 320167"/>
              <a:gd name="connsiteY6" fmla="*/ 57135 h 445884"/>
              <a:gd name="connsiteX7" fmla="*/ 201992 w 320167"/>
              <a:gd name="connsiteY7" fmla="*/ 52653 h 445884"/>
              <a:gd name="connsiteX8" fmla="*/ 168035 w 320167"/>
              <a:gd name="connsiteY8" fmla="*/ 4143 h 445884"/>
              <a:gd name="connsiteX9" fmla="*/ 154523 w 320167"/>
              <a:gd name="connsiteY9" fmla="*/ 1752 h 445884"/>
              <a:gd name="connsiteX10" fmla="*/ 152133 w 320167"/>
              <a:gd name="connsiteY10" fmla="*/ 4143 h 445884"/>
              <a:gd name="connsiteX11" fmla="*/ 118176 w 320167"/>
              <a:gd name="connsiteY11" fmla="*/ 52653 h 445884"/>
              <a:gd name="connsiteX12" fmla="*/ 116488 w 320167"/>
              <a:gd name="connsiteY12" fmla="*/ 57135 h 445884"/>
              <a:gd name="connsiteX13" fmla="*/ 114707 w 320167"/>
              <a:gd name="connsiteY13" fmla="*/ 72955 h 445884"/>
              <a:gd name="connsiteX14" fmla="*/ 112408 w 320167"/>
              <a:gd name="connsiteY14" fmla="*/ 73639 h 445884"/>
              <a:gd name="connsiteX15" fmla="*/ 5685 w 320167"/>
              <a:gd name="connsiteY15" fmla="*/ 122149 h 445884"/>
              <a:gd name="connsiteX16" fmla="*/ 0 w 320167"/>
              <a:gd name="connsiteY16" fmla="*/ 130982 h 445884"/>
              <a:gd name="connsiteX17" fmla="*/ 0 w 320167"/>
              <a:gd name="connsiteY17" fmla="*/ 155238 h 445884"/>
              <a:gd name="connsiteX18" fmla="*/ 9702 w 320167"/>
              <a:gd name="connsiteY18" fmla="*/ 164940 h 445884"/>
              <a:gd name="connsiteX19" fmla="*/ 19404 w 320167"/>
              <a:gd name="connsiteY19" fmla="*/ 155238 h 445884"/>
              <a:gd name="connsiteX20" fmla="*/ 19404 w 320167"/>
              <a:gd name="connsiteY20" fmla="*/ 140685 h 445884"/>
              <a:gd name="connsiteX21" fmla="*/ 107115 w 320167"/>
              <a:gd name="connsiteY21" fmla="*/ 140685 h 445884"/>
              <a:gd name="connsiteX22" fmla="*/ 102133 w 320167"/>
              <a:gd name="connsiteY22" fmla="*/ 185042 h 445884"/>
              <a:gd name="connsiteX23" fmla="*/ 5705 w 320167"/>
              <a:gd name="connsiteY23" fmla="*/ 228871 h 445884"/>
              <a:gd name="connsiteX24" fmla="*/ 0 w 320167"/>
              <a:gd name="connsiteY24" fmla="*/ 237705 h 445884"/>
              <a:gd name="connsiteX25" fmla="*/ 0 w 320167"/>
              <a:gd name="connsiteY25" fmla="*/ 261960 h 445884"/>
              <a:gd name="connsiteX26" fmla="*/ 9702 w 320167"/>
              <a:gd name="connsiteY26" fmla="*/ 271662 h 445884"/>
              <a:gd name="connsiteX27" fmla="*/ 19404 w 320167"/>
              <a:gd name="connsiteY27" fmla="*/ 261960 h 445884"/>
              <a:gd name="connsiteX28" fmla="*/ 19404 w 320167"/>
              <a:gd name="connsiteY28" fmla="*/ 247407 h 445884"/>
              <a:gd name="connsiteX29" fmla="*/ 95124 w 320167"/>
              <a:gd name="connsiteY29" fmla="*/ 247407 h 445884"/>
              <a:gd name="connsiteX30" fmla="*/ 92397 w 320167"/>
              <a:gd name="connsiteY30" fmla="*/ 271696 h 445884"/>
              <a:gd name="connsiteX31" fmla="*/ 28243 w 320167"/>
              <a:gd name="connsiteY31" fmla="*/ 432231 h 445884"/>
              <a:gd name="connsiteX32" fmla="*/ 33650 w 320167"/>
              <a:gd name="connsiteY32" fmla="*/ 444841 h 445884"/>
              <a:gd name="connsiteX33" fmla="*/ 41059 w 320167"/>
              <a:gd name="connsiteY33" fmla="*/ 444756 h 445884"/>
              <a:gd name="connsiteX34" fmla="*/ 159846 w 320167"/>
              <a:gd name="connsiteY34" fmla="*/ 394107 h 445884"/>
              <a:gd name="connsiteX35" fmla="*/ 279341 w 320167"/>
              <a:gd name="connsiteY35" fmla="*/ 445101 h 445884"/>
              <a:gd name="connsiteX36" fmla="*/ 292076 w 320167"/>
              <a:gd name="connsiteY36" fmla="*/ 439993 h 445884"/>
              <a:gd name="connsiteX37" fmla="*/ 292162 w 320167"/>
              <a:gd name="connsiteY37" fmla="*/ 432575 h 445884"/>
              <a:gd name="connsiteX38" fmla="*/ 227809 w 320167"/>
              <a:gd name="connsiteY38" fmla="*/ 271701 h 445884"/>
              <a:gd name="connsiteX39" fmla="*/ 225087 w 320167"/>
              <a:gd name="connsiteY39" fmla="*/ 247407 h 445884"/>
              <a:gd name="connsiteX40" fmla="*/ 300763 w 320167"/>
              <a:gd name="connsiteY40" fmla="*/ 247407 h 445884"/>
              <a:gd name="connsiteX41" fmla="*/ 300763 w 320167"/>
              <a:gd name="connsiteY41" fmla="*/ 261960 h 445884"/>
              <a:gd name="connsiteX42" fmla="*/ 310465 w 320167"/>
              <a:gd name="connsiteY42" fmla="*/ 271662 h 445884"/>
              <a:gd name="connsiteX43" fmla="*/ 320167 w 320167"/>
              <a:gd name="connsiteY43" fmla="*/ 261960 h 445884"/>
              <a:gd name="connsiteX44" fmla="*/ 320167 w 320167"/>
              <a:gd name="connsiteY44" fmla="*/ 237705 h 445884"/>
              <a:gd name="connsiteX45" fmla="*/ 314482 w 320167"/>
              <a:gd name="connsiteY45" fmla="*/ 228871 h 445884"/>
              <a:gd name="connsiteX46" fmla="*/ 218073 w 320167"/>
              <a:gd name="connsiteY46" fmla="*/ 185042 h 445884"/>
              <a:gd name="connsiteX47" fmla="*/ 213086 w 320167"/>
              <a:gd name="connsiteY47" fmla="*/ 140685 h 445884"/>
              <a:gd name="connsiteX48" fmla="*/ 300763 w 320167"/>
              <a:gd name="connsiteY48" fmla="*/ 140685 h 445884"/>
              <a:gd name="connsiteX49" fmla="*/ 300763 w 320167"/>
              <a:gd name="connsiteY49" fmla="*/ 155238 h 445884"/>
              <a:gd name="connsiteX50" fmla="*/ 310465 w 320167"/>
              <a:gd name="connsiteY50" fmla="*/ 164940 h 445884"/>
              <a:gd name="connsiteX51" fmla="*/ 132093 w 320167"/>
              <a:gd name="connsiteY51" fmla="*/ 92174 h 445884"/>
              <a:gd name="connsiteX52" fmla="*/ 188113 w 320167"/>
              <a:gd name="connsiteY52" fmla="*/ 92174 h 445884"/>
              <a:gd name="connsiteX53" fmla="*/ 191382 w 320167"/>
              <a:gd name="connsiteY53" fmla="*/ 121280 h 445884"/>
              <a:gd name="connsiteX54" fmla="*/ 128804 w 320167"/>
              <a:gd name="connsiteY54" fmla="*/ 121280 h 445884"/>
              <a:gd name="connsiteX55" fmla="*/ 160084 w 320167"/>
              <a:gd name="connsiteY55" fmla="*/ 26627 h 445884"/>
              <a:gd name="connsiteX56" fmla="*/ 184674 w 320167"/>
              <a:gd name="connsiteY56" fmla="*/ 61754 h 445884"/>
              <a:gd name="connsiteX57" fmla="*/ 185930 w 320167"/>
              <a:gd name="connsiteY57" fmla="*/ 72770 h 445884"/>
              <a:gd name="connsiteX58" fmla="*/ 134271 w 320167"/>
              <a:gd name="connsiteY58" fmla="*/ 72770 h 445884"/>
              <a:gd name="connsiteX59" fmla="*/ 135513 w 320167"/>
              <a:gd name="connsiteY59" fmla="*/ 61754 h 445884"/>
              <a:gd name="connsiteX60" fmla="*/ 54511 w 320167"/>
              <a:gd name="connsiteY60" fmla="*/ 121280 h 445884"/>
              <a:gd name="connsiteX61" fmla="*/ 112238 w 320167"/>
              <a:gd name="connsiteY61" fmla="*/ 95036 h 445884"/>
              <a:gd name="connsiteX62" fmla="*/ 109298 w 320167"/>
              <a:gd name="connsiteY62" fmla="*/ 121280 h 445884"/>
              <a:gd name="connsiteX63" fmla="*/ 203374 w 320167"/>
              <a:gd name="connsiteY63" fmla="*/ 228003 h 445884"/>
              <a:gd name="connsiteX64" fmla="*/ 116832 w 320167"/>
              <a:gd name="connsiteY64" fmla="*/ 228003 h 445884"/>
              <a:gd name="connsiteX65" fmla="*/ 120102 w 320167"/>
              <a:gd name="connsiteY65" fmla="*/ 198897 h 445884"/>
              <a:gd name="connsiteX66" fmla="*/ 200105 w 320167"/>
              <a:gd name="connsiteY66" fmla="*/ 198897 h 445884"/>
              <a:gd name="connsiteX67" fmla="*/ 54511 w 320167"/>
              <a:gd name="connsiteY67" fmla="*/ 228003 h 445884"/>
              <a:gd name="connsiteX68" fmla="*/ 99625 w 320167"/>
              <a:gd name="connsiteY68" fmla="*/ 207502 h 445884"/>
              <a:gd name="connsiteX69" fmla="*/ 97307 w 320167"/>
              <a:gd name="connsiteY69" fmla="*/ 228003 h 445884"/>
              <a:gd name="connsiteX70" fmla="*/ 213930 w 320167"/>
              <a:gd name="connsiteY70" fmla="*/ 289281 h 445884"/>
              <a:gd name="connsiteX71" fmla="*/ 227265 w 320167"/>
              <a:gd name="connsiteY71" fmla="*/ 322598 h 445884"/>
              <a:gd name="connsiteX72" fmla="*/ 183553 w 320167"/>
              <a:gd name="connsiteY72" fmla="*/ 302951 h 445884"/>
              <a:gd name="connsiteX73" fmla="*/ 227707 w 320167"/>
              <a:gd name="connsiteY73" fmla="*/ 344068 h 445884"/>
              <a:gd name="connsiteX74" fmla="*/ 159846 w 320167"/>
              <a:gd name="connsiteY74" fmla="*/ 373010 h 445884"/>
              <a:gd name="connsiteX75" fmla="*/ 92043 w 320167"/>
              <a:gd name="connsiteY75" fmla="*/ 344068 h 445884"/>
              <a:gd name="connsiteX76" fmla="*/ 159885 w 320167"/>
              <a:gd name="connsiteY76" fmla="*/ 313580 h 445884"/>
              <a:gd name="connsiteX77" fmla="*/ 93043 w 320167"/>
              <a:gd name="connsiteY77" fmla="*/ 322341 h 445884"/>
              <a:gd name="connsiteX78" fmla="*/ 106184 w 320167"/>
              <a:gd name="connsiteY78" fmla="*/ 289451 h 445884"/>
              <a:gd name="connsiteX79" fmla="*/ 136202 w 320167"/>
              <a:gd name="connsiteY79" fmla="*/ 302941 h 445884"/>
              <a:gd name="connsiteX80" fmla="*/ 54914 w 320167"/>
              <a:gd name="connsiteY80" fmla="*/ 417746 h 445884"/>
              <a:gd name="connsiteX81" fmla="*/ 78271 w 320167"/>
              <a:gd name="connsiteY81" fmla="*/ 359296 h 445884"/>
              <a:gd name="connsiteX82" fmla="*/ 135106 w 320167"/>
              <a:gd name="connsiteY82" fmla="*/ 383551 h 445884"/>
              <a:gd name="connsiteX83" fmla="*/ 184562 w 320167"/>
              <a:gd name="connsiteY83" fmla="*/ 383561 h 445884"/>
              <a:gd name="connsiteX84" fmla="*/ 241882 w 320167"/>
              <a:gd name="connsiteY84" fmla="*/ 359126 h 445884"/>
              <a:gd name="connsiteX85" fmla="*/ 265462 w 320167"/>
              <a:gd name="connsiteY85" fmla="*/ 418085 h 445884"/>
              <a:gd name="connsiteX86" fmla="*/ 208148 w 320167"/>
              <a:gd name="connsiteY86" fmla="*/ 270609 h 445884"/>
              <a:gd name="connsiteX87" fmla="*/ 159870 w 320167"/>
              <a:gd name="connsiteY87" fmla="*/ 292308 h 445884"/>
              <a:gd name="connsiteX88" fmla="*/ 112010 w 320167"/>
              <a:gd name="connsiteY88" fmla="*/ 270794 h 445884"/>
              <a:gd name="connsiteX89" fmla="*/ 114649 w 320167"/>
              <a:gd name="connsiteY89" fmla="*/ 247407 h 445884"/>
              <a:gd name="connsiteX90" fmla="*/ 205557 w 320167"/>
              <a:gd name="connsiteY90" fmla="*/ 247407 h 445884"/>
              <a:gd name="connsiteX91" fmla="*/ 265695 w 320167"/>
              <a:gd name="connsiteY91" fmla="*/ 228003 h 445884"/>
              <a:gd name="connsiteX92" fmla="*/ 222900 w 320167"/>
              <a:gd name="connsiteY92" fmla="*/ 228003 h 445884"/>
              <a:gd name="connsiteX93" fmla="*/ 220595 w 320167"/>
              <a:gd name="connsiteY93" fmla="*/ 207502 h 445884"/>
              <a:gd name="connsiteX94" fmla="*/ 197922 w 320167"/>
              <a:gd name="connsiteY94" fmla="*/ 179493 h 445884"/>
              <a:gd name="connsiteX95" fmla="*/ 122280 w 320167"/>
              <a:gd name="connsiteY95" fmla="*/ 179493 h 445884"/>
              <a:gd name="connsiteX96" fmla="*/ 126646 w 320167"/>
              <a:gd name="connsiteY96" fmla="*/ 140685 h 445884"/>
              <a:gd name="connsiteX97" fmla="*/ 193556 w 320167"/>
              <a:gd name="connsiteY97" fmla="*/ 140685 h 445884"/>
              <a:gd name="connsiteX98" fmla="*/ 207958 w 320167"/>
              <a:gd name="connsiteY98" fmla="*/ 95036 h 445884"/>
              <a:gd name="connsiteX99" fmla="*/ 265695 w 320167"/>
              <a:gd name="connsiteY99" fmla="*/ 121280 h 445884"/>
              <a:gd name="connsiteX100" fmla="*/ 210908 w 320167"/>
              <a:gd name="connsiteY100" fmla="*/ 121280 h 4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0167" h="445884">
                <a:moveTo>
                  <a:pt x="310465" y="164940"/>
                </a:moveTo>
                <a:cubicBezTo>
                  <a:pt x="315824" y="164940"/>
                  <a:pt x="320167" y="160596"/>
                  <a:pt x="320167" y="155238"/>
                </a:cubicBezTo>
                <a:lnTo>
                  <a:pt x="320167" y="130982"/>
                </a:lnTo>
                <a:cubicBezTo>
                  <a:pt x="320168" y="127178"/>
                  <a:pt x="317945" y="123724"/>
                  <a:pt x="314482" y="122149"/>
                </a:cubicBezTo>
                <a:lnTo>
                  <a:pt x="207760" y="73639"/>
                </a:lnTo>
                <a:cubicBezTo>
                  <a:pt x="207025" y="73315"/>
                  <a:pt x="206252" y="73086"/>
                  <a:pt x="205460" y="72955"/>
                </a:cubicBezTo>
                <a:lnTo>
                  <a:pt x="203680" y="57135"/>
                </a:lnTo>
                <a:cubicBezTo>
                  <a:pt x="203500" y="55524"/>
                  <a:pt x="202920" y="53983"/>
                  <a:pt x="201992" y="52653"/>
                </a:cubicBezTo>
                <a:lnTo>
                  <a:pt x="168035" y="4143"/>
                </a:lnTo>
                <a:cubicBezTo>
                  <a:pt x="164964" y="-248"/>
                  <a:pt x="158915" y="-1319"/>
                  <a:pt x="154523" y="1752"/>
                </a:cubicBezTo>
                <a:cubicBezTo>
                  <a:pt x="153593" y="2403"/>
                  <a:pt x="152784" y="3212"/>
                  <a:pt x="152133" y="4143"/>
                </a:cubicBezTo>
                <a:lnTo>
                  <a:pt x="118176" y="52653"/>
                </a:lnTo>
                <a:cubicBezTo>
                  <a:pt x="117247" y="53983"/>
                  <a:pt x="116667" y="55524"/>
                  <a:pt x="116488" y="57135"/>
                </a:cubicBezTo>
                <a:lnTo>
                  <a:pt x="114707" y="72955"/>
                </a:lnTo>
                <a:cubicBezTo>
                  <a:pt x="113915" y="73085"/>
                  <a:pt x="113143" y="73315"/>
                  <a:pt x="112408" y="73639"/>
                </a:cubicBezTo>
                <a:lnTo>
                  <a:pt x="5685" y="122149"/>
                </a:lnTo>
                <a:cubicBezTo>
                  <a:pt x="2222" y="123724"/>
                  <a:pt x="-1" y="127178"/>
                  <a:pt x="0" y="130982"/>
                </a:cubicBezTo>
                <a:lnTo>
                  <a:pt x="0" y="155238"/>
                </a:lnTo>
                <a:cubicBezTo>
                  <a:pt x="0" y="160596"/>
                  <a:pt x="4344" y="164940"/>
                  <a:pt x="9702" y="164940"/>
                </a:cubicBezTo>
                <a:cubicBezTo>
                  <a:pt x="15060" y="164940"/>
                  <a:pt x="19404" y="160596"/>
                  <a:pt x="19404" y="155238"/>
                </a:cubicBezTo>
                <a:lnTo>
                  <a:pt x="19404" y="140685"/>
                </a:lnTo>
                <a:lnTo>
                  <a:pt x="107115" y="140685"/>
                </a:lnTo>
                <a:lnTo>
                  <a:pt x="102133" y="185042"/>
                </a:lnTo>
                <a:lnTo>
                  <a:pt x="5705" y="228871"/>
                </a:lnTo>
                <a:cubicBezTo>
                  <a:pt x="2234" y="230441"/>
                  <a:pt x="2" y="233896"/>
                  <a:pt x="0" y="237705"/>
                </a:cubicBezTo>
                <a:lnTo>
                  <a:pt x="0" y="261960"/>
                </a:lnTo>
                <a:cubicBezTo>
                  <a:pt x="0" y="267318"/>
                  <a:pt x="4344" y="271662"/>
                  <a:pt x="9702" y="271662"/>
                </a:cubicBezTo>
                <a:cubicBezTo>
                  <a:pt x="15060" y="271662"/>
                  <a:pt x="19404" y="267318"/>
                  <a:pt x="19404" y="261960"/>
                </a:cubicBezTo>
                <a:lnTo>
                  <a:pt x="19404" y="247407"/>
                </a:lnTo>
                <a:lnTo>
                  <a:pt x="95124" y="247407"/>
                </a:lnTo>
                <a:lnTo>
                  <a:pt x="92397" y="271696"/>
                </a:lnTo>
                <a:lnTo>
                  <a:pt x="28243" y="432231"/>
                </a:lnTo>
                <a:cubicBezTo>
                  <a:pt x="26254" y="437206"/>
                  <a:pt x="28674" y="442852"/>
                  <a:pt x="33650" y="444841"/>
                </a:cubicBezTo>
                <a:cubicBezTo>
                  <a:pt x="36033" y="445794"/>
                  <a:pt x="38698" y="445764"/>
                  <a:pt x="41059" y="444756"/>
                </a:cubicBezTo>
                <a:lnTo>
                  <a:pt x="159846" y="394107"/>
                </a:lnTo>
                <a:lnTo>
                  <a:pt x="279341" y="445101"/>
                </a:lnTo>
                <a:cubicBezTo>
                  <a:pt x="284268" y="447207"/>
                  <a:pt x="289970" y="444920"/>
                  <a:pt x="292076" y="439993"/>
                </a:cubicBezTo>
                <a:cubicBezTo>
                  <a:pt x="293086" y="437630"/>
                  <a:pt x="293117" y="434962"/>
                  <a:pt x="292162" y="432575"/>
                </a:cubicBezTo>
                <a:lnTo>
                  <a:pt x="227809" y="271701"/>
                </a:lnTo>
                <a:lnTo>
                  <a:pt x="225087" y="247407"/>
                </a:lnTo>
                <a:lnTo>
                  <a:pt x="300763" y="247407"/>
                </a:lnTo>
                <a:lnTo>
                  <a:pt x="300763" y="261960"/>
                </a:lnTo>
                <a:cubicBezTo>
                  <a:pt x="300763" y="267318"/>
                  <a:pt x="305107" y="271662"/>
                  <a:pt x="310465" y="271662"/>
                </a:cubicBezTo>
                <a:cubicBezTo>
                  <a:pt x="315824" y="271662"/>
                  <a:pt x="320167" y="267318"/>
                  <a:pt x="320167" y="261960"/>
                </a:cubicBezTo>
                <a:lnTo>
                  <a:pt x="320167" y="237705"/>
                </a:lnTo>
                <a:cubicBezTo>
                  <a:pt x="320168" y="233900"/>
                  <a:pt x="317945" y="230446"/>
                  <a:pt x="314482" y="228871"/>
                </a:cubicBezTo>
                <a:lnTo>
                  <a:pt x="218073" y="185042"/>
                </a:lnTo>
                <a:lnTo>
                  <a:pt x="213086" y="140685"/>
                </a:lnTo>
                <a:lnTo>
                  <a:pt x="300763" y="140685"/>
                </a:lnTo>
                <a:lnTo>
                  <a:pt x="300763" y="155238"/>
                </a:lnTo>
                <a:cubicBezTo>
                  <a:pt x="300763" y="160596"/>
                  <a:pt x="305107" y="164940"/>
                  <a:pt x="310465" y="164940"/>
                </a:cubicBezTo>
                <a:close/>
                <a:moveTo>
                  <a:pt x="132093" y="92174"/>
                </a:moveTo>
                <a:lnTo>
                  <a:pt x="188113" y="92174"/>
                </a:lnTo>
                <a:lnTo>
                  <a:pt x="191382" y="121280"/>
                </a:lnTo>
                <a:lnTo>
                  <a:pt x="128804" y="121280"/>
                </a:lnTo>
                <a:close/>
                <a:moveTo>
                  <a:pt x="160084" y="26627"/>
                </a:moveTo>
                <a:lnTo>
                  <a:pt x="184674" y="61754"/>
                </a:lnTo>
                <a:lnTo>
                  <a:pt x="185930" y="72770"/>
                </a:lnTo>
                <a:lnTo>
                  <a:pt x="134271" y="72770"/>
                </a:lnTo>
                <a:lnTo>
                  <a:pt x="135513" y="61754"/>
                </a:lnTo>
                <a:close/>
                <a:moveTo>
                  <a:pt x="54511" y="121280"/>
                </a:moveTo>
                <a:lnTo>
                  <a:pt x="112238" y="95036"/>
                </a:lnTo>
                <a:lnTo>
                  <a:pt x="109298" y="121280"/>
                </a:lnTo>
                <a:close/>
                <a:moveTo>
                  <a:pt x="203374" y="228003"/>
                </a:moveTo>
                <a:lnTo>
                  <a:pt x="116832" y="228003"/>
                </a:lnTo>
                <a:lnTo>
                  <a:pt x="120102" y="198897"/>
                </a:lnTo>
                <a:lnTo>
                  <a:pt x="200105" y="198897"/>
                </a:lnTo>
                <a:close/>
                <a:moveTo>
                  <a:pt x="54511" y="228003"/>
                </a:moveTo>
                <a:lnTo>
                  <a:pt x="99625" y="207502"/>
                </a:lnTo>
                <a:lnTo>
                  <a:pt x="97307" y="228003"/>
                </a:lnTo>
                <a:close/>
                <a:moveTo>
                  <a:pt x="213930" y="289281"/>
                </a:moveTo>
                <a:lnTo>
                  <a:pt x="227265" y="322598"/>
                </a:lnTo>
                <a:lnTo>
                  <a:pt x="183553" y="302951"/>
                </a:lnTo>
                <a:close/>
                <a:moveTo>
                  <a:pt x="227707" y="344068"/>
                </a:moveTo>
                <a:lnTo>
                  <a:pt x="159846" y="373010"/>
                </a:lnTo>
                <a:lnTo>
                  <a:pt x="92043" y="344068"/>
                </a:lnTo>
                <a:lnTo>
                  <a:pt x="159885" y="313580"/>
                </a:lnTo>
                <a:close/>
                <a:moveTo>
                  <a:pt x="93043" y="322341"/>
                </a:moveTo>
                <a:lnTo>
                  <a:pt x="106184" y="289451"/>
                </a:lnTo>
                <a:lnTo>
                  <a:pt x="136202" y="302941"/>
                </a:lnTo>
                <a:close/>
                <a:moveTo>
                  <a:pt x="54914" y="417746"/>
                </a:moveTo>
                <a:lnTo>
                  <a:pt x="78271" y="359296"/>
                </a:lnTo>
                <a:lnTo>
                  <a:pt x="135106" y="383551"/>
                </a:lnTo>
                <a:close/>
                <a:moveTo>
                  <a:pt x="184562" y="383561"/>
                </a:moveTo>
                <a:lnTo>
                  <a:pt x="241882" y="359126"/>
                </a:lnTo>
                <a:lnTo>
                  <a:pt x="265462" y="418085"/>
                </a:lnTo>
                <a:close/>
                <a:moveTo>
                  <a:pt x="208148" y="270609"/>
                </a:moveTo>
                <a:lnTo>
                  <a:pt x="159870" y="292308"/>
                </a:lnTo>
                <a:lnTo>
                  <a:pt x="112010" y="270794"/>
                </a:lnTo>
                <a:lnTo>
                  <a:pt x="114649" y="247407"/>
                </a:lnTo>
                <a:lnTo>
                  <a:pt x="205557" y="247407"/>
                </a:lnTo>
                <a:close/>
                <a:moveTo>
                  <a:pt x="265695" y="228003"/>
                </a:moveTo>
                <a:lnTo>
                  <a:pt x="222900" y="228003"/>
                </a:lnTo>
                <a:lnTo>
                  <a:pt x="220595" y="207502"/>
                </a:lnTo>
                <a:close/>
                <a:moveTo>
                  <a:pt x="197922" y="179493"/>
                </a:moveTo>
                <a:lnTo>
                  <a:pt x="122280" y="179493"/>
                </a:lnTo>
                <a:lnTo>
                  <a:pt x="126646" y="140685"/>
                </a:lnTo>
                <a:lnTo>
                  <a:pt x="193556" y="140685"/>
                </a:lnTo>
                <a:close/>
                <a:moveTo>
                  <a:pt x="207958" y="95036"/>
                </a:moveTo>
                <a:lnTo>
                  <a:pt x="265695" y="121280"/>
                </a:lnTo>
                <a:lnTo>
                  <a:pt x="210908" y="121280"/>
                </a:lnTo>
                <a:close/>
              </a:path>
            </a:pathLst>
          </a:custGeom>
          <a:gradFill flip="none" rotWithShape="1">
            <a:gsLst>
              <a:gs pos="100000">
                <a:srgbClr val="71BEA2"/>
              </a:gs>
              <a:gs pos="0">
                <a:srgbClr val="48A2D0"/>
              </a:gs>
              <a:gs pos="100000">
                <a:srgbClr val="80C382"/>
              </a:gs>
            </a:gsLst>
            <a:lin ang="2700000" scaled="1"/>
            <a:tileRect/>
          </a:gradFill>
          <a:ln w="4763" cap="flat">
            <a:noFill/>
            <a:prstDash val="solid"/>
            <a:miter/>
          </a:ln>
        </p:spPr>
        <p:txBody>
          <a:bodyPr rtlCol="0" anchor="ctr"/>
          <a:lstStyle/>
          <a:p>
            <a:endParaRPr lang="fr-FR"/>
          </a:p>
        </p:txBody>
      </p:sp>
      <p:grpSp>
        <p:nvGrpSpPr>
          <p:cNvPr id="85" name="Groupe 84">
            <a:extLst>
              <a:ext uri="{FF2B5EF4-FFF2-40B4-BE49-F238E27FC236}">
                <a16:creationId xmlns:a16="http://schemas.microsoft.com/office/drawing/2014/main" id="{255DEA2F-98AB-7239-A13C-5CEC3F7A2D2D}"/>
              </a:ext>
            </a:extLst>
          </p:cNvPr>
          <p:cNvGrpSpPr/>
          <p:nvPr/>
        </p:nvGrpSpPr>
        <p:grpSpPr>
          <a:xfrm>
            <a:off x="1024045" y="3058784"/>
            <a:ext cx="385945" cy="376060"/>
            <a:chOff x="489074" y="3224301"/>
            <a:chExt cx="316433" cy="308328"/>
          </a:xfrm>
        </p:grpSpPr>
        <p:sp>
          <p:nvSpPr>
            <p:cNvPr id="67" name="Forme libre : forme 66">
              <a:extLst>
                <a:ext uri="{FF2B5EF4-FFF2-40B4-BE49-F238E27FC236}">
                  <a16:creationId xmlns:a16="http://schemas.microsoft.com/office/drawing/2014/main" id="{F9904E32-4B88-DECF-151C-5BFE85DC9C40}"/>
                </a:ext>
              </a:extLst>
            </p:cNvPr>
            <p:cNvSpPr/>
            <p:nvPr/>
          </p:nvSpPr>
          <p:spPr>
            <a:xfrm>
              <a:off x="752967" y="3295942"/>
              <a:ext cx="52540" cy="168673"/>
            </a:xfrm>
            <a:custGeom>
              <a:avLst/>
              <a:gdLst>
                <a:gd name="connsiteX0" fmla="*/ 17684 w 52540"/>
                <a:gd name="connsiteY0" fmla="*/ 0 h 168673"/>
                <a:gd name="connsiteX1" fmla="*/ 0 w 52540"/>
                <a:gd name="connsiteY1" fmla="*/ 17684 h 168673"/>
                <a:gd name="connsiteX2" fmla="*/ 0 w 52540"/>
                <a:gd name="connsiteY2" fmla="*/ 150990 h 168673"/>
                <a:gd name="connsiteX3" fmla="*/ 17684 w 52540"/>
                <a:gd name="connsiteY3" fmla="*/ 168674 h 168673"/>
                <a:gd name="connsiteX4" fmla="*/ 17684 w 52540"/>
                <a:gd name="connsiteY4" fmla="*/ 0 h 168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40" h="168673">
                  <a:moveTo>
                    <a:pt x="17684" y="0"/>
                  </a:moveTo>
                  <a:lnTo>
                    <a:pt x="0" y="17684"/>
                  </a:lnTo>
                  <a:cubicBezTo>
                    <a:pt x="36727" y="54411"/>
                    <a:pt x="36727" y="114263"/>
                    <a:pt x="0" y="150990"/>
                  </a:cubicBezTo>
                  <a:lnTo>
                    <a:pt x="17684" y="168674"/>
                  </a:lnTo>
                  <a:cubicBezTo>
                    <a:pt x="63933" y="121971"/>
                    <a:pt x="64386" y="46703"/>
                    <a:pt x="17684" y="0"/>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802631EA-50B6-5642-59DF-866ADB8C46FF}"/>
                </a:ext>
              </a:extLst>
            </p:cNvPr>
            <p:cNvSpPr/>
            <p:nvPr/>
          </p:nvSpPr>
          <p:spPr>
            <a:xfrm>
              <a:off x="718053" y="3332216"/>
              <a:ext cx="38034" cy="97486"/>
            </a:xfrm>
            <a:custGeom>
              <a:avLst/>
              <a:gdLst>
                <a:gd name="connsiteX0" fmla="*/ 0 w 38034"/>
                <a:gd name="connsiteY0" fmla="*/ 79803 h 97486"/>
                <a:gd name="connsiteX1" fmla="*/ 17684 w 38034"/>
                <a:gd name="connsiteY1" fmla="*/ 97486 h 97486"/>
                <a:gd name="connsiteX2" fmla="*/ 18590 w 38034"/>
                <a:gd name="connsiteY2" fmla="*/ 907 h 97486"/>
                <a:gd name="connsiteX3" fmla="*/ 17684 w 38034"/>
                <a:gd name="connsiteY3" fmla="*/ 0 h 97486"/>
                <a:gd name="connsiteX4" fmla="*/ 0 w 38034"/>
                <a:gd name="connsiteY4" fmla="*/ 17684 h 97486"/>
                <a:gd name="connsiteX5" fmla="*/ 0 w 38034"/>
                <a:gd name="connsiteY5" fmla="*/ 79803 h 9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4" h="97486">
                  <a:moveTo>
                    <a:pt x="0" y="79803"/>
                  </a:moveTo>
                  <a:lnTo>
                    <a:pt x="17684" y="97486"/>
                  </a:lnTo>
                  <a:cubicBezTo>
                    <a:pt x="44436" y="71188"/>
                    <a:pt x="44889" y="27659"/>
                    <a:pt x="18590" y="907"/>
                  </a:cubicBezTo>
                  <a:cubicBezTo>
                    <a:pt x="18137" y="453"/>
                    <a:pt x="17684" y="0"/>
                    <a:pt x="17684" y="0"/>
                  </a:cubicBezTo>
                  <a:lnTo>
                    <a:pt x="0" y="17684"/>
                  </a:lnTo>
                  <a:cubicBezTo>
                    <a:pt x="17230" y="34914"/>
                    <a:pt x="17230" y="62573"/>
                    <a:pt x="0" y="79803"/>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A20C4AFD-DECB-1A4B-C603-1D27D1F19794}"/>
                </a:ext>
              </a:extLst>
            </p:cNvPr>
            <p:cNvSpPr/>
            <p:nvPr/>
          </p:nvSpPr>
          <p:spPr>
            <a:xfrm>
              <a:off x="489074" y="3224301"/>
              <a:ext cx="201773" cy="308328"/>
            </a:xfrm>
            <a:custGeom>
              <a:avLst/>
              <a:gdLst>
                <a:gd name="connsiteX0" fmla="*/ 0 w 201773"/>
                <a:gd name="connsiteY0" fmla="*/ 93405 h 308328"/>
                <a:gd name="connsiteX1" fmla="*/ 0 w 201773"/>
                <a:gd name="connsiteY1" fmla="*/ 214923 h 308328"/>
                <a:gd name="connsiteX2" fmla="*/ 87964 w 201773"/>
                <a:gd name="connsiteY2" fmla="*/ 214923 h 308328"/>
                <a:gd name="connsiteX3" fmla="*/ 201774 w 201773"/>
                <a:gd name="connsiteY3" fmla="*/ 308328 h 308328"/>
                <a:gd name="connsiteX4" fmla="*/ 201774 w 201773"/>
                <a:gd name="connsiteY4" fmla="*/ 0 h 308328"/>
                <a:gd name="connsiteX5" fmla="*/ 87964 w 201773"/>
                <a:gd name="connsiteY5" fmla="*/ 93405 h 3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3" h="308328">
                  <a:moveTo>
                    <a:pt x="0" y="93405"/>
                  </a:moveTo>
                  <a:lnTo>
                    <a:pt x="0" y="214923"/>
                  </a:lnTo>
                  <a:lnTo>
                    <a:pt x="87964" y="214923"/>
                  </a:lnTo>
                  <a:lnTo>
                    <a:pt x="201774" y="308328"/>
                  </a:lnTo>
                  <a:lnTo>
                    <a:pt x="201774" y="0"/>
                  </a:lnTo>
                  <a:lnTo>
                    <a:pt x="87964" y="93405"/>
                  </a:ln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grpSp>
      <p:grpSp>
        <p:nvGrpSpPr>
          <p:cNvPr id="87" name="Groupe 86">
            <a:extLst>
              <a:ext uri="{FF2B5EF4-FFF2-40B4-BE49-F238E27FC236}">
                <a16:creationId xmlns:a16="http://schemas.microsoft.com/office/drawing/2014/main" id="{F3B61749-C219-6A7B-3CB6-573FD8F8B08E}"/>
              </a:ext>
            </a:extLst>
          </p:cNvPr>
          <p:cNvGrpSpPr/>
          <p:nvPr/>
        </p:nvGrpSpPr>
        <p:grpSpPr>
          <a:xfrm>
            <a:off x="1045664" y="4614717"/>
            <a:ext cx="499449" cy="451669"/>
            <a:chOff x="450029" y="4791698"/>
            <a:chExt cx="402741" cy="364213"/>
          </a:xfrm>
        </p:grpSpPr>
        <p:sp>
          <p:nvSpPr>
            <p:cNvPr id="38" name="Forme libre : forme 37">
              <a:extLst>
                <a:ext uri="{FF2B5EF4-FFF2-40B4-BE49-F238E27FC236}">
                  <a16:creationId xmlns:a16="http://schemas.microsoft.com/office/drawing/2014/main" id="{A55DBC33-DB1B-A4C9-89BF-6629E32C7753}"/>
                </a:ext>
              </a:extLst>
            </p:cNvPr>
            <p:cNvSpPr/>
            <p:nvPr/>
          </p:nvSpPr>
          <p:spPr>
            <a:xfrm>
              <a:off x="620960" y="4809367"/>
              <a:ext cx="56196" cy="56196"/>
            </a:xfrm>
            <a:custGeom>
              <a:avLst/>
              <a:gdLst>
                <a:gd name="connsiteX0" fmla="*/ 56197 w 56196"/>
                <a:gd name="connsiteY0" fmla="*/ 28098 h 56196"/>
                <a:gd name="connsiteX1" fmla="*/ 28098 w 56196"/>
                <a:gd name="connsiteY1" fmla="*/ 56197 h 56196"/>
                <a:gd name="connsiteX2" fmla="*/ 0 w 56196"/>
                <a:gd name="connsiteY2" fmla="*/ 28098 h 56196"/>
                <a:gd name="connsiteX3" fmla="*/ 28098 w 56196"/>
                <a:gd name="connsiteY3" fmla="*/ 0 h 56196"/>
                <a:gd name="connsiteX4" fmla="*/ 56197 w 56196"/>
                <a:gd name="connsiteY4" fmla="*/ 28098 h 5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6" h="56196">
                  <a:moveTo>
                    <a:pt x="56197" y="28098"/>
                  </a:moveTo>
                  <a:cubicBezTo>
                    <a:pt x="56197" y="43616"/>
                    <a:pt x="43616" y="56197"/>
                    <a:pt x="28098" y="56197"/>
                  </a:cubicBezTo>
                  <a:cubicBezTo>
                    <a:pt x="12580" y="56197"/>
                    <a:pt x="0" y="43616"/>
                    <a:pt x="0" y="28098"/>
                  </a:cubicBezTo>
                  <a:cubicBezTo>
                    <a:pt x="0" y="12580"/>
                    <a:pt x="12580" y="0"/>
                    <a:pt x="28098" y="0"/>
                  </a:cubicBezTo>
                  <a:cubicBezTo>
                    <a:pt x="43616" y="0"/>
                    <a:pt x="56197" y="12580"/>
                    <a:pt x="56197" y="28098"/>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0A896479-AD2E-6EE9-4829-620DC15AC433}"/>
                </a:ext>
              </a:extLst>
            </p:cNvPr>
            <p:cNvSpPr/>
            <p:nvPr/>
          </p:nvSpPr>
          <p:spPr>
            <a:xfrm>
              <a:off x="644375" y="4874929"/>
              <a:ext cx="9366" cy="23415"/>
            </a:xfrm>
            <a:custGeom>
              <a:avLst/>
              <a:gdLst>
                <a:gd name="connsiteX0" fmla="*/ 0 w 9366"/>
                <a:gd name="connsiteY0" fmla="*/ 0 h 23415"/>
                <a:gd name="connsiteX1" fmla="*/ 9366 w 9366"/>
                <a:gd name="connsiteY1" fmla="*/ 0 h 23415"/>
                <a:gd name="connsiteX2" fmla="*/ 9366 w 9366"/>
                <a:gd name="connsiteY2" fmla="*/ 23415 h 23415"/>
                <a:gd name="connsiteX3" fmla="*/ 0 w 9366"/>
                <a:gd name="connsiteY3" fmla="*/ 23415 h 23415"/>
              </a:gdLst>
              <a:ahLst/>
              <a:cxnLst>
                <a:cxn ang="0">
                  <a:pos x="connsiteX0" y="connsiteY0"/>
                </a:cxn>
                <a:cxn ang="0">
                  <a:pos x="connsiteX1" y="connsiteY1"/>
                </a:cxn>
                <a:cxn ang="0">
                  <a:pos x="connsiteX2" y="connsiteY2"/>
                </a:cxn>
                <a:cxn ang="0">
                  <a:pos x="connsiteX3" y="connsiteY3"/>
                </a:cxn>
              </a:cxnLst>
              <a:rect l="l" t="t" r="r" b="b"/>
              <a:pathLst>
                <a:path w="9366" h="23415">
                  <a:moveTo>
                    <a:pt x="0" y="0"/>
                  </a:moveTo>
                  <a:lnTo>
                    <a:pt x="9366" y="0"/>
                  </a:lnTo>
                  <a:lnTo>
                    <a:pt x="9366" y="23415"/>
                  </a:lnTo>
                  <a:lnTo>
                    <a:pt x="0" y="23415"/>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DC09E323-600F-E2BA-032E-ADC15DCDF98A}"/>
                </a:ext>
              </a:extLst>
            </p:cNvPr>
            <p:cNvSpPr/>
            <p:nvPr/>
          </p:nvSpPr>
          <p:spPr>
            <a:xfrm>
              <a:off x="603932" y="4859278"/>
              <a:ext cx="22876" cy="23415"/>
            </a:xfrm>
            <a:custGeom>
              <a:avLst/>
              <a:gdLst>
                <a:gd name="connsiteX0" fmla="*/ 0 w 22876"/>
                <a:gd name="connsiteY0" fmla="*/ 16639 h 23415"/>
                <a:gd name="connsiteX1" fmla="*/ 6622 w 22876"/>
                <a:gd name="connsiteY1" fmla="*/ 23415 h 23415"/>
                <a:gd name="connsiteX2" fmla="*/ 22877 w 22876"/>
                <a:gd name="connsiteY2" fmla="*/ 6781 h 23415"/>
                <a:gd name="connsiteX3" fmla="*/ 16255 w 22876"/>
                <a:gd name="connsiteY3" fmla="*/ 0 h 23415"/>
                <a:gd name="connsiteX4" fmla="*/ 0 w 22876"/>
                <a:gd name="connsiteY4" fmla="*/ 16639 h 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6" h="23415">
                  <a:moveTo>
                    <a:pt x="0" y="16639"/>
                  </a:moveTo>
                  <a:lnTo>
                    <a:pt x="6622" y="23415"/>
                  </a:lnTo>
                  <a:lnTo>
                    <a:pt x="22877" y="6781"/>
                  </a:lnTo>
                  <a:lnTo>
                    <a:pt x="16255" y="0"/>
                  </a:lnTo>
                  <a:lnTo>
                    <a:pt x="0" y="16639"/>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8DC20241-730F-3BB7-B2D0-9E6CC4F40A33}"/>
                </a:ext>
              </a:extLst>
            </p:cNvPr>
            <p:cNvSpPr/>
            <p:nvPr/>
          </p:nvSpPr>
          <p:spPr>
            <a:xfrm>
              <a:off x="671307" y="4791698"/>
              <a:ext cx="22876" cy="23415"/>
            </a:xfrm>
            <a:custGeom>
              <a:avLst/>
              <a:gdLst>
                <a:gd name="connsiteX0" fmla="*/ 22877 w 22876"/>
                <a:gd name="connsiteY0" fmla="*/ 6776 h 23415"/>
                <a:gd name="connsiteX1" fmla="*/ 16255 w 22876"/>
                <a:gd name="connsiteY1" fmla="*/ 0 h 23415"/>
                <a:gd name="connsiteX2" fmla="*/ 0 w 22876"/>
                <a:gd name="connsiteY2" fmla="*/ 16634 h 23415"/>
                <a:gd name="connsiteX3" fmla="*/ 6622 w 22876"/>
                <a:gd name="connsiteY3" fmla="*/ 23415 h 23415"/>
                <a:gd name="connsiteX4" fmla="*/ 22877 w 22876"/>
                <a:gd name="connsiteY4" fmla="*/ 6776 h 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6" h="23415">
                  <a:moveTo>
                    <a:pt x="22877" y="6776"/>
                  </a:moveTo>
                  <a:lnTo>
                    <a:pt x="16255" y="0"/>
                  </a:lnTo>
                  <a:lnTo>
                    <a:pt x="0" y="16634"/>
                  </a:lnTo>
                  <a:lnTo>
                    <a:pt x="6622" y="23415"/>
                  </a:lnTo>
                  <a:lnTo>
                    <a:pt x="22877" y="6776"/>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C00AA396-D5FE-8AAE-E5D2-A4B4DBBBD8FA}"/>
                </a:ext>
              </a:extLst>
            </p:cNvPr>
            <p:cNvSpPr/>
            <p:nvPr/>
          </p:nvSpPr>
          <p:spPr>
            <a:xfrm>
              <a:off x="686522" y="4832243"/>
              <a:ext cx="23415" cy="9366"/>
            </a:xfrm>
            <a:custGeom>
              <a:avLst/>
              <a:gdLst>
                <a:gd name="connsiteX0" fmla="*/ 0 w 23415"/>
                <a:gd name="connsiteY0" fmla="*/ 0 h 9366"/>
                <a:gd name="connsiteX1" fmla="*/ 23415 w 23415"/>
                <a:gd name="connsiteY1" fmla="*/ 0 h 9366"/>
                <a:gd name="connsiteX2" fmla="*/ 23415 w 23415"/>
                <a:gd name="connsiteY2" fmla="*/ 9366 h 9366"/>
                <a:gd name="connsiteX3" fmla="*/ 0 w 23415"/>
                <a:gd name="connsiteY3" fmla="*/ 9366 h 9366"/>
              </a:gdLst>
              <a:ahLst/>
              <a:cxnLst>
                <a:cxn ang="0">
                  <a:pos x="connsiteX0" y="connsiteY0"/>
                </a:cxn>
                <a:cxn ang="0">
                  <a:pos x="connsiteX1" y="connsiteY1"/>
                </a:cxn>
                <a:cxn ang="0">
                  <a:pos x="connsiteX2" y="connsiteY2"/>
                </a:cxn>
                <a:cxn ang="0">
                  <a:pos x="connsiteX3" y="connsiteY3"/>
                </a:cxn>
              </a:cxnLst>
              <a:rect l="l" t="t" r="r" b="b"/>
              <a:pathLst>
                <a:path w="23415" h="9366">
                  <a:moveTo>
                    <a:pt x="0" y="0"/>
                  </a:moveTo>
                  <a:lnTo>
                    <a:pt x="23415" y="0"/>
                  </a:lnTo>
                  <a:lnTo>
                    <a:pt x="23415" y="9366"/>
                  </a:lnTo>
                  <a:lnTo>
                    <a:pt x="0" y="9366"/>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55DC13B3-AD6A-3EE5-DE7C-0B9A26C0F5CD}"/>
                </a:ext>
              </a:extLst>
            </p:cNvPr>
            <p:cNvSpPr/>
            <p:nvPr/>
          </p:nvSpPr>
          <p:spPr>
            <a:xfrm>
              <a:off x="671307" y="4859278"/>
              <a:ext cx="22876" cy="23415"/>
            </a:xfrm>
            <a:custGeom>
              <a:avLst/>
              <a:gdLst>
                <a:gd name="connsiteX0" fmla="*/ 0 w 22876"/>
                <a:gd name="connsiteY0" fmla="*/ 6781 h 23415"/>
                <a:gd name="connsiteX1" fmla="*/ 16255 w 22876"/>
                <a:gd name="connsiteY1" fmla="*/ 23415 h 23415"/>
                <a:gd name="connsiteX2" fmla="*/ 22877 w 22876"/>
                <a:gd name="connsiteY2" fmla="*/ 16639 h 23415"/>
                <a:gd name="connsiteX3" fmla="*/ 6622 w 22876"/>
                <a:gd name="connsiteY3" fmla="*/ 0 h 23415"/>
                <a:gd name="connsiteX4" fmla="*/ 0 w 22876"/>
                <a:gd name="connsiteY4" fmla="*/ 6781 h 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6" h="23415">
                  <a:moveTo>
                    <a:pt x="0" y="6781"/>
                  </a:moveTo>
                  <a:lnTo>
                    <a:pt x="16255" y="23415"/>
                  </a:lnTo>
                  <a:lnTo>
                    <a:pt x="22877" y="16639"/>
                  </a:lnTo>
                  <a:lnTo>
                    <a:pt x="6622" y="0"/>
                  </a:lnTo>
                  <a:lnTo>
                    <a:pt x="0" y="6781"/>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E12346C3-9C0D-FB88-EEE4-BB0600209A94}"/>
                </a:ext>
              </a:extLst>
            </p:cNvPr>
            <p:cNvSpPr/>
            <p:nvPr/>
          </p:nvSpPr>
          <p:spPr>
            <a:xfrm>
              <a:off x="603932" y="4791698"/>
              <a:ext cx="22876" cy="23415"/>
            </a:xfrm>
            <a:custGeom>
              <a:avLst/>
              <a:gdLst>
                <a:gd name="connsiteX0" fmla="*/ 22877 w 22876"/>
                <a:gd name="connsiteY0" fmla="*/ 16634 h 23415"/>
                <a:gd name="connsiteX1" fmla="*/ 6622 w 22876"/>
                <a:gd name="connsiteY1" fmla="*/ 0 h 23415"/>
                <a:gd name="connsiteX2" fmla="*/ 0 w 22876"/>
                <a:gd name="connsiteY2" fmla="*/ 6776 h 23415"/>
                <a:gd name="connsiteX3" fmla="*/ 16255 w 22876"/>
                <a:gd name="connsiteY3" fmla="*/ 23415 h 23415"/>
                <a:gd name="connsiteX4" fmla="*/ 22877 w 22876"/>
                <a:gd name="connsiteY4" fmla="*/ 16634 h 2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6" h="23415">
                  <a:moveTo>
                    <a:pt x="22877" y="16634"/>
                  </a:moveTo>
                  <a:lnTo>
                    <a:pt x="6622" y="0"/>
                  </a:lnTo>
                  <a:lnTo>
                    <a:pt x="0" y="6776"/>
                  </a:lnTo>
                  <a:lnTo>
                    <a:pt x="16255" y="23415"/>
                  </a:lnTo>
                  <a:lnTo>
                    <a:pt x="22877" y="16634"/>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3269CE46-FFEC-CF06-A6D1-7F55A0C0CE1B}"/>
                </a:ext>
              </a:extLst>
            </p:cNvPr>
            <p:cNvSpPr/>
            <p:nvPr/>
          </p:nvSpPr>
          <p:spPr>
            <a:xfrm>
              <a:off x="585589" y="5065089"/>
              <a:ext cx="267181" cy="90822"/>
            </a:xfrm>
            <a:custGeom>
              <a:avLst/>
              <a:gdLst>
                <a:gd name="connsiteX0" fmla="*/ 8209 w 267181"/>
                <a:gd name="connsiteY0" fmla="*/ 86421 h 90822"/>
                <a:gd name="connsiteX1" fmla="*/ 0 w 267181"/>
                <a:gd name="connsiteY1" fmla="*/ 90823 h 90822"/>
                <a:gd name="connsiteX2" fmla="*/ 113222 w 267181"/>
                <a:gd name="connsiteY2" fmla="*/ 90823 h 90822"/>
                <a:gd name="connsiteX3" fmla="*/ 113629 w 267181"/>
                <a:gd name="connsiteY3" fmla="*/ 90668 h 90822"/>
                <a:gd name="connsiteX4" fmla="*/ 265247 w 267181"/>
                <a:gd name="connsiteY4" fmla="*/ 48577 h 90822"/>
                <a:gd name="connsiteX5" fmla="*/ 267182 w 267181"/>
                <a:gd name="connsiteY5" fmla="*/ 48235 h 90822"/>
                <a:gd name="connsiteX6" fmla="*/ 267182 w 267181"/>
                <a:gd name="connsiteY6" fmla="*/ 0 h 90822"/>
                <a:gd name="connsiteX7" fmla="*/ 264475 w 267181"/>
                <a:gd name="connsiteY7" fmla="*/ 426 h 90822"/>
                <a:gd name="connsiteX8" fmla="*/ 8209 w 267181"/>
                <a:gd name="connsiteY8" fmla="*/ 86421 h 9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81" h="90822">
                  <a:moveTo>
                    <a:pt x="8209" y="86421"/>
                  </a:moveTo>
                  <a:lnTo>
                    <a:pt x="0" y="90823"/>
                  </a:lnTo>
                  <a:lnTo>
                    <a:pt x="113222" y="90823"/>
                  </a:lnTo>
                  <a:lnTo>
                    <a:pt x="113629" y="90668"/>
                  </a:lnTo>
                  <a:cubicBezTo>
                    <a:pt x="162701" y="71806"/>
                    <a:pt x="213475" y="57710"/>
                    <a:pt x="265247" y="48577"/>
                  </a:cubicBezTo>
                  <a:lnTo>
                    <a:pt x="267182" y="48235"/>
                  </a:lnTo>
                  <a:lnTo>
                    <a:pt x="267182" y="0"/>
                  </a:lnTo>
                  <a:lnTo>
                    <a:pt x="264475" y="426"/>
                  </a:lnTo>
                  <a:cubicBezTo>
                    <a:pt x="174818" y="14450"/>
                    <a:pt x="88177" y="43525"/>
                    <a:pt x="8209" y="86421"/>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2B5DBCB5-D727-9D4F-29DC-540238C5C7EC}"/>
                </a:ext>
              </a:extLst>
            </p:cNvPr>
            <p:cNvSpPr/>
            <p:nvPr/>
          </p:nvSpPr>
          <p:spPr>
            <a:xfrm>
              <a:off x="725658" y="5122835"/>
              <a:ext cx="127111" cy="33076"/>
            </a:xfrm>
            <a:custGeom>
              <a:avLst/>
              <a:gdLst>
                <a:gd name="connsiteX0" fmla="*/ 13857 w 127111"/>
                <a:gd name="connsiteY0" fmla="*/ 28510 h 33076"/>
                <a:gd name="connsiteX1" fmla="*/ 0 w 127111"/>
                <a:gd name="connsiteY1" fmla="*/ 33076 h 33076"/>
                <a:gd name="connsiteX2" fmla="*/ 127112 w 127111"/>
                <a:gd name="connsiteY2" fmla="*/ 33076 h 33076"/>
                <a:gd name="connsiteX3" fmla="*/ 127112 w 127111"/>
                <a:gd name="connsiteY3" fmla="*/ 0 h 33076"/>
                <a:gd name="connsiteX4" fmla="*/ 124358 w 127111"/>
                <a:gd name="connsiteY4" fmla="*/ 468 h 33076"/>
                <a:gd name="connsiteX5" fmla="*/ 13857 w 127111"/>
                <a:gd name="connsiteY5" fmla="*/ 28510 h 3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11" h="33076">
                  <a:moveTo>
                    <a:pt x="13857" y="28510"/>
                  </a:moveTo>
                  <a:lnTo>
                    <a:pt x="0" y="33076"/>
                  </a:lnTo>
                  <a:lnTo>
                    <a:pt x="127112" y="33076"/>
                  </a:lnTo>
                  <a:lnTo>
                    <a:pt x="127112" y="0"/>
                  </a:lnTo>
                  <a:lnTo>
                    <a:pt x="124358" y="468"/>
                  </a:lnTo>
                  <a:cubicBezTo>
                    <a:pt x="86913" y="7214"/>
                    <a:pt x="49988" y="16585"/>
                    <a:pt x="13857" y="28510"/>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7A32C3FF-D4EF-6FE5-CD9B-5EA517C30B26}"/>
                </a:ext>
              </a:extLst>
            </p:cNvPr>
            <p:cNvSpPr/>
            <p:nvPr/>
          </p:nvSpPr>
          <p:spPr>
            <a:xfrm>
              <a:off x="476806" y="4923755"/>
              <a:ext cx="375963" cy="232138"/>
            </a:xfrm>
            <a:custGeom>
              <a:avLst/>
              <a:gdLst>
                <a:gd name="connsiteX0" fmla="*/ 373313 w 375963"/>
                <a:gd name="connsiteY0" fmla="*/ 82815 h 232138"/>
                <a:gd name="connsiteX1" fmla="*/ 315084 w 375963"/>
                <a:gd name="connsiteY1" fmla="*/ 92832 h 232138"/>
                <a:gd name="connsiteX2" fmla="*/ 315084 w 375963"/>
                <a:gd name="connsiteY2" fmla="*/ 67712 h 232138"/>
                <a:gd name="connsiteX3" fmla="*/ 338158 w 375963"/>
                <a:gd name="connsiteY3" fmla="*/ 60219 h 232138"/>
                <a:gd name="connsiteX4" fmla="*/ 345388 w 375963"/>
                <a:gd name="connsiteY4" fmla="*/ 35249 h 232138"/>
                <a:gd name="connsiteX5" fmla="*/ 320156 w 375963"/>
                <a:gd name="connsiteY5" fmla="*/ 41529 h 232138"/>
                <a:gd name="connsiteX6" fmla="*/ 315084 w 375963"/>
                <a:gd name="connsiteY6" fmla="*/ 49177 h 232138"/>
                <a:gd name="connsiteX7" fmla="*/ 315084 w 375963"/>
                <a:gd name="connsiteY7" fmla="*/ 42513 h 232138"/>
                <a:gd name="connsiteX8" fmla="*/ 323584 w 375963"/>
                <a:gd name="connsiteY8" fmla="*/ 24249 h 232138"/>
                <a:gd name="connsiteX9" fmla="*/ 310593 w 375963"/>
                <a:gd name="connsiteY9" fmla="*/ 0 h 232138"/>
                <a:gd name="connsiteX10" fmla="*/ 297603 w 375963"/>
                <a:gd name="connsiteY10" fmla="*/ 24244 h 232138"/>
                <a:gd name="connsiteX11" fmla="*/ 305718 w 375963"/>
                <a:gd name="connsiteY11" fmla="*/ 42105 h 232138"/>
                <a:gd name="connsiteX12" fmla="*/ 305718 w 375963"/>
                <a:gd name="connsiteY12" fmla="*/ 42105 h 232138"/>
                <a:gd name="connsiteX13" fmla="*/ 305718 w 375963"/>
                <a:gd name="connsiteY13" fmla="*/ 49177 h 232138"/>
                <a:gd name="connsiteX14" fmla="*/ 300647 w 375963"/>
                <a:gd name="connsiteY14" fmla="*/ 41529 h 232138"/>
                <a:gd name="connsiteX15" fmla="*/ 275414 w 375963"/>
                <a:gd name="connsiteY15" fmla="*/ 35287 h 232138"/>
                <a:gd name="connsiteX16" fmla="*/ 282645 w 375963"/>
                <a:gd name="connsiteY16" fmla="*/ 60257 h 232138"/>
                <a:gd name="connsiteX17" fmla="*/ 305718 w 375963"/>
                <a:gd name="connsiteY17" fmla="*/ 67712 h 232138"/>
                <a:gd name="connsiteX18" fmla="*/ 305718 w 375963"/>
                <a:gd name="connsiteY18" fmla="*/ 94799 h 232138"/>
                <a:gd name="connsiteX19" fmla="*/ 5957 w 375963"/>
                <a:gd name="connsiteY19" fmla="*/ 227891 h 232138"/>
                <a:gd name="connsiteX20" fmla="*/ 0 w 375963"/>
                <a:gd name="connsiteY20" fmla="*/ 232138 h 232138"/>
                <a:gd name="connsiteX21" fmla="*/ 89868 w 375963"/>
                <a:gd name="connsiteY21" fmla="*/ 232138 h 232138"/>
                <a:gd name="connsiteX22" fmla="*/ 90411 w 375963"/>
                <a:gd name="connsiteY22" fmla="*/ 231825 h 232138"/>
                <a:gd name="connsiteX23" fmla="*/ 373978 w 375963"/>
                <a:gd name="connsiteY23" fmla="*/ 132207 h 232138"/>
                <a:gd name="connsiteX24" fmla="*/ 375964 w 375963"/>
                <a:gd name="connsiteY24" fmla="*/ 131903 h 232138"/>
                <a:gd name="connsiteX25" fmla="*/ 375964 w 375963"/>
                <a:gd name="connsiteY25" fmla="*/ 82464 h 2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5963" h="232138">
                  <a:moveTo>
                    <a:pt x="373313" y="82815"/>
                  </a:moveTo>
                  <a:cubicBezTo>
                    <a:pt x="353776" y="85414"/>
                    <a:pt x="334364" y="88819"/>
                    <a:pt x="315084" y="92832"/>
                  </a:cubicBezTo>
                  <a:lnTo>
                    <a:pt x="315084" y="67712"/>
                  </a:lnTo>
                  <a:cubicBezTo>
                    <a:pt x="320624" y="67586"/>
                    <a:pt x="331639" y="66504"/>
                    <a:pt x="338158" y="60219"/>
                  </a:cubicBezTo>
                  <a:cubicBezTo>
                    <a:pt x="347126" y="51602"/>
                    <a:pt x="345388" y="35249"/>
                    <a:pt x="345388" y="35249"/>
                  </a:cubicBezTo>
                  <a:cubicBezTo>
                    <a:pt x="345388" y="35249"/>
                    <a:pt x="329134" y="32908"/>
                    <a:pt x="320156" y="41529"/>
                  </a:cubicBezTo>
                  <a:cubicBezTo>
                    <a:pt x="317972" y="43714"/>
                    <a:pt x="316248" y="46315"/>
                    <a:pt x="315084" y="49177"/>
                  </a:cubicBezTo>
                  <a:lnTo>
                    <a:pt x="315084" y="42513"/>
                  </a:lnTo>
                  <a:cubicBezTo>
                    <a:pt x="320033" y="37654"/>
                    <a:pt x="323054" y="31165"/>
                    <a:pt x="323584" y="24249"/>
                  </a:cubicBezTo>
                  <a:cubicBezTo>
                    <a:pt x="323584" y="11811"/>
                    <a:pt x="310593" y="0"/>
                    <a:pt x="310593" y="0"/>
                  </a:cubicBezTo>
                  <a:cubicBezTo>
                    <a:pt x="310593" y="0"/>
                    <a:pt x="297603" y="11811"/>
                    <a:pt x="297603" y="24244"/>
                  </a:cubicBezTo>
                  <a:cubicBezTo>
                    <a:pt x="298089" y="30976"/>
                    <a:pt x="300968" y="37311"/>
                    <a:pt x="305718" y="42105"/>
                  </a:cubicBezTo>
                  <a:lnTo>
                    <a:pt x="305718" y="42105"/>
                  </a:lnTo>
                  <a:lnTo>
                    <a:pt x="305718" y="49177"/>
                  </a:lnTo>
                  <a:cubicBezTo>
                    <a:pt x="304555" y="46315"/>
                    <a:pt x="302831" y="43714"/>
                    <a:pt x="300647" y="41529"/>
                  </a:cubicBezTo>
                  <a:cubicBezTo>
                    <a:pt x="291683" y="32908"/>
                    <a:pt x="275414" y="35287"/>
                    <a:pt x="275414" y="35287"/>
                  </a:cubicBezTo>
                  <a:cubicBezTo>
                    <a:pt x="275414" y="35287"/>
                    <a:pt x="273677" y="51640"/>
                    <a:pt x="282645" y="60257"/>
                  </a:cubicBezTo>
                  <a:cubicBezTo>
                    <a:pt x="289164" y="66523"/>
                    <a:pt x="300178" y="67604"/>
                    <a:pt x="305718" y="67712"/>
                  </a:cubicBezTo>
                  <a:lnTo>
                    <a:pt x="305718" y="94799"/>
                  </a:lnTo>
                  <a:cubicBezTo>
                    <a:pt x="197875" y="118585"/>
                    <a:pt x="95927" y="163849"/>
                    <a:pt x="5957" y="227891"/>
                  </a:cubicBezTo>
                  <a:lnTo>
                    <a:pt x="0" y="232138"/>
                  </a:lnTo>
                  <a:lnTo>
                    <a:pt x="89868" y="232138"/>
                  </a:lnTo>
                  <a:lnTo>
                    <a:pt x="90411" y="231825"/>
                  </a:lnTo>
                  <a:cubicBezTo>
                    <a:pt x="177929" y="181303"/>
                    <a:pt x="274091" y="147521"/>
                    <a:pt x="373978" y="132207"/>
                  </a:cubicBezTo>
                  <a:lnTo>
                    <a:pt x="375964" y="131903"/>
                  </a:lnTo>
                  <a:lnTo>
                    <a:pt x="375964" y="82464"/>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480B9F3D-6B5F-A637-2C7D-36EAB01AAF2D}"/>
                </a:ext>
              </a:extLst>
            </p:cNvPr>
            <p:cNvSpPr/>
            <p:nvPr/>
          </p:nvSpPr>
          <p:spPr>
            <a:xfrm>
              <a:off x="588178" y="4832243"/>
              <a:ext cx="23415" cy="9366"/>
            </a:xfrm>
            <a:custGeom>
              <a:avLst/>
              <a:gdLst>
                <a:gd name="connsiteX0" fmla="*/ 0 w 23415"/>
                <a:gd name="connsiteY0" fmla="*/ 0 h 9366"/>
                <a:gd name="connsiteX1" fmla="*/ 23415 w 23415"/>
                <a:gd name="connsiteY1" fmla="*/ 0 h 9366"/>
                <a:gd name="connsiteX2" fmla="*/ 23415 w 23415"/>
                <a:gd name="connsiteY2" fmla="*/ 9366 h 9366"/>
                <a:gd name="connsiteX3" fmla="*/ 0 w 23415"/>
                <a:gd name="connsiteY3" fmla="*/ 9366 h 9366"/>
              </a:gdLst>
              <a:ahLst/>
              <a:cxnLst>
                <a:cxn ang="0">
                  <a:pos x="connsiteX0" y="connsiteY0"/>
                </a:cxn>
                <a:cxn ang="0">
                  <a:pos x="connsiteX1" y="connsiteY1"/>
                </a:cxn>
                <a:cxn ang="0">
                  <a:pos x="connsiteX2" y="connsiteY2"/>
                </a:cxn>
                <a:cxn ang="0">
                  <a:pos x="connsiteX3" y="connsiteY3"/>
                </a:cxn>
              </a:cxnLst>
              <a:rect l="l" t="t" r="r" b="b"/>
              <a:pathLst>
                <a:path w="23415" h="9366">
                  <a:moveTo>
                    <a:pt x="0" y="0"/>
                  </a:moveTo>
                  <a:lnTo>
                    <a:pt x="23415" y="0"/>
                  </a:lnTo>
                  <a:lnTo>
                    <a:pt x="23415" y="9366"/>
                  </a:lnTo>
                  <a:lnTo>
                    <a:pt x="0" y="9366"/>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ED24752E-2C5C-3EA9-A25F-6E0033E79C55}"/>
                </a:ext>
              </a:extLst>
            </p:cNvPr>
            <p:cNvSpPr/>
            <p:nvPr/>
          </p:nvSpPr>
          <p:spPr>
            <a:xfrm>
              <a:off x="450052" y="5124685"/>
              <a:ext cx="39641" cy="31226"/>
            </a:xfrm>
            <a:custGeom>
              <a:avLst/>
              <a:gdLst>
                <a:gd name="connsiteX0" fmla="*/ 39642 w 39641"/>
                <a:gd name="connsiteY0" fmla="*/ 4777 h 31226"/>
                <a:gd name="connsiteX1" fmla="*/ 33718 w 39641"/>
                <a:gd name="connsiteY1" fmla="*/ 3943 h 31226"/>
                <a:gd name="connsiteX2" fmla="*/ 0 w 39641"/>
                <a:gd name="connsiteY2" fmla="*/ 0 h 31226"/>
                <a:gd name="connsiteX3" fmla="*/ 0 w 39641"/>
                <a:gd name="connsiteY3" fmla="*/ 31227 h 31226"/>
                <a:gd name="connsiteX4" fmla="*/ 3376 w 39641"/>
                <a:gd name="connsiteY4" fmla="*/ 31227 h 31226"/>
                <a:gd name="connsiteX5" fmla="*/ 4004 w 39641"/>
                <a:gd name="connsiteY5" fmla="*/ 30758 h 31226"/>
                <a:gd name="connsiteX6" fmla="*/ 34743 w 39641"/>
                <a:gd name="connsiteY6" fmla="*/ 8200 h 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1" h="31226">
                  <a:moveTo>
                    <a:pt x="39642" y="4777"/>
                  </a:moveTo>
                  <a:lnTo>
                    <a:pt x="33718" y="3943"/>
                  </a:lnTo>
                  <a:cubicBezTo>
                    <a:pt x="23537" y="2510"/>
                    <a:pt x="12719" y="1250"/>
                    <a:pt x="0" y="0"/>
                  </a:cubicBezTo>
                  <a:lnTo>
                    <a:pt x="0" y="31227"/>
                  </a:lnTo>
                  <a:lnTo>
                    <a:pt x="3376" y="31227"/>
                  </a:lnTo>
                  <a:lnTo>
                    <a:pt x="4004" y="30758"/>
                  </a:lnTo>
                  <a:cubicBezTo>
                    <a:pt x="15899" y="21659"/>
                    <a:pt x="25668" y="14489"/>
                    <a:pt x="34743" y="8200"/>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9193E608-034C-D872-A790-2D31838C3DA9}"/>
                </a:ext>
              </a:extLst>
            </p:cNvPr>
            <p:cNvSpPr/>
            <p:nvPr/>
          </p:nvSpPr>
          <p:spPr>
            <a:xfrm>
              <a:off x="450029" y="5013397"/>
              <a:ext cx="177838" cy="68508"/>
            </a:xfrm>
            <a:custGeom>
              <a:avLst/>
              <a:gdLst>
                <a:gd name="connsiteX0" fmla="*/ 118425 w 177838"/>
                <a:gd name="connsiteY0" fmla="*/ 68508 h 68508"/>
                <a:gd name="connsiteX1" fmla="*/ 119230 w 177838"/>
                <a:gd name="connsiteY1" fmla="*/ 68082 h 68508"/>
                <a:gd name="connsiteX2" fmla="*/ 172322 w 177838"/>
                <a:gd name="connsiteY2" fmla="*/ 42353 h 68508"/>
                <a:gd name="connsiteX3" fmla="*/ 177839 w 177838"/>
                <a:gd name="connsiteY3" fmla="*/ 39923 h 68508"/>
                <a:gd name="connsiteX4" fmla="*/ 172130 w 177838"/>
                <a:gd name="connsiteY4" fmla="*/ 38012 h 68508"/>
                <a:gd name="connsiteX5" fmla="*/ 0 w 177838"/>
                <a:gd name="connsiteY5" fmla="*/ 0 h 68508"/>
                <a:gd name="connsiteX6" fmla="*/ 0 w 177838"/>
                <a:gd name="connsiteY6" fmla="*/ 46699 h 68508"/>
                <a:gd name="connsiteX7" fmla="*/ 117544 w 177838"/>
                <a:gd name="connsiteY7" fmla="*/ 68279 h 6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38" h="68508">
                  <a:moveTo>
                    <a:pt x="118425" y="68508"/>
                  </a:moveTo>
                  <a:lnTo>
                    <a:pt x="119230" y="68082"/>
                  </a:lnTo>
                  <a:cubicBezTo>
                    <a:pt x="136595" y="58889"/>
                    <a:pt x="154456" y="50235"/>
                    <a:pt x="172322" y="42353"/>
                  </a:cubicBezTo>
                  <a:lnTo>
                    <a:pt x="177839" y="39923"/>
                  </a:lnTo>
                  <a:lnTo>
                    <a:pt x="172130" y="38012"/>
                  </a:lnTo>
                  <a:cubicBezTo>
                    <a:pt x="116286" y="19194"/>
                    <a:pt x="58575" y="6450"/>
                    <a:pt x="0" y="0"/>
                  </a:cubicBezTo>
                  <a:lnTo>
                    <a:pt x="0" y="46699"/>
                  </a:lnTo>
                  <a:cubicBezTo>
                    <a:pt x="39648" y="51067"/>
                    <a:pt x="78931" y="58279"/>
                    <a:pt x="117544" y="68279"/>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D2041498-A254-FA45-6AC3-8DADF03B1C76}"/>
                </a:ext>
              </a:extLst>
            </p:cNvPr>
            <p:cNvSpPr/>
            <p:nvPr/>
          </p:nvSpPr>
          <p:spPr>
            <a:xfrm>
              <a:off x="450029" y="4874915"/>
              <a:ext cx="255033" cy="173080"/>
            </a:xfrm>
            <a:custGeom>
              <a:avLst/>
              <a:gdLst>
                <a:gd name="connsiteX0" fmla="*/ 79612 w 255033"/>
                <a:gd name="connsiteY0" fmla="*/ 67731 h 173080"/>
                <a:gd name="connsiteX1" fmla="*/ 79612 w 255033"/>
                <a:gd name="connsiteY1" fmla="*/ 93342 h 173080"/>
                <a:gd name="connsiteX2" fmla="*/ 0 w 255033"/>
                <a:gd name="connsiteY2" fmla="*/ 81508 h 173080"/>
                <a:gd name="connsiteX3" fmla="*/ 0 w 255033"/>
                <a:gd name="connsiteY3" fmla="*/ 129079 h 173080"/>
                <a:gd name="connsiteX4" fmla="*/ 189663 w 255033"/>
                <a:gd name="connsiteY4" fmla="*/ 172776 h 173080"/>
                <a:gd name="connsiteX5" fmla="*/ 190511 w 255033"/>
                <a:gd name="connsiteY5" fmla="*/ 173081 h 173080"/>
                <a:gd name="connsiteX6" fmla="*/ 191344 w 255033"/>
                <a:gd name="connsiteY6" fmla="*/ 172748 h 173080"/>
                <a:gd name="connsiteX7" fmla="*/ 249217 w 255033"/>
                <a:gd name="connsiteY7" fmla="*/ 151431 h 173080"/>
                <a:gd name="connsiteX8" fmla="*/ 255034 w 255033"/>
                <a:gd name="connsiteY8" fmla="*/ 149534 h 173080"/>
                <a:gd name="connsiteX9" fmla="*/ 249414 w 255033"/>
                <a:gd name="connsiteY9" fmla="*/ 147066 h 173080"/>
                <a:gd name="connsiteX10" fmla="*/ 88978 w 255033"/>
                <a:gd name="connsiteY10" fmla="*/ 95295 h 173080"/>
                <a:gd name="connsiteX11" fmla="*/ 88978 w 255033"/>
                <a:gd name="connsiteY11" fmla="*/ 67731 h 173080"/>
                <a:gd name="connsiteX12" fmla="*/ 112051 w 255033"/>
                <a:gd name="connsiteY12" fmla="*/ 60238 h 173080"/>
                <a:gd name="connsiteX13" fmla="*/ 119282 w 255033"/>
                <a:gd name="connsiteY13" fmla="*/ 35273 h 173080"/>
                <a:gd name="connsiteX14" fmla="*/ 94050 w 255033"/>
                <a:gd name="connsiteY14" fmla="*/ 41529 h 173080"/>
                <a:gd name="connsiteX15" fmla="*/ 88978 w 255033"/>
                <a:gd name="connsiteY15" fmla="*/ 49177 h 173080"/>
                <a:gd name="connsiteX16" fmla="*/ 88978 w 255033"/>
                <a:gd name="connsiteY16" fmla="*/ 42513 h 173080"/>
                <a:gd name="connsiteX17" fmla="*/ 97478 w 255033"/>
                <a:gd name="connsiteY17" fmla="*/ 24249 h 173080"/>
                <a:gd name="connsiteX18" fmla="*/ 84487 w 255033"/>
                <a:gd name="connsiteY18" fmla="*/ 0 h 173080"/>
                <a:gd name="connsiteX19" fmla="*/ 71496 w 255033"/>
                <a:gd name="connsiteY19" fmla="*/ 24249 h 173080"/>
                <a:gd name="connsiteX20" fmla="*/ 79612 w 255033"/>
                <a:gd name="connsiteY20" fmla="*/ 42091 h 173080"/>
                <a:gd name="connsiteX21" fmla="*/ 79612 w 255033"/>
                <a:gd name="connsiteY21" fmla="*/ 42091 h 173080"/>
                <a:gd name="connsiteX22" fmla="*/ 79612 w 255033"/>
                <a:gd name="connsiteY22" fmla="*/ 49158 h 173080"/>
                <a:gd name="connsiteX23" fmla="*/ 74540 w 255033"/>
                <a:gd name="connsiteY23" fmla="*/ 41510 h 173080"/>
                <a:gd name="connsiteX24" fmla="*/ 49308 w 255033"/>
                <a:gd name="connsiteY24" fmla="*/ 35273 h 173080"/>
                <a:gd name="connsiteX25" fmla="*/ 56538 w 255033"/>
                <a:gd name="connsiteY25" fmla="*/ 60238 h 173080"/>
                <a:gd name="connsiteX26" fmla="*/ 79612 w 255033"/>
                <a:gd name="connsiteY26" fmla="*/ 67731 h 17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5033" h="173080">
                  <a:moveTo>
                    <a:pt x="79612" y="67731"/>
                  </a:moveTo>
                  <a:lnTo>
                    <a:pt x="79612" y="93342"/>
                  </a:lnTo>
                  <a:cubicBezTo>
                    <a:pt x="53343" y="88097"/>
                    <a:pt x="26806" y="84153"/>
                    <a:pt x="0" y="81508"/>
                  </a:cubicBezTo>
                  <a:lnTo>
                    <a:pt x="0" y="129079"/>
                  </a:lnTo>
                  <a:cubicBezTo>
                    <a:pt x="64716" y="136157"/>
                    <a:pt x="128374" y="150823"/>
                    <a:pt x="189663" y="172776"/>
                  </a:cubicBezTo>
                  <a:lnTo>
                    <a:pt x="190511" y="173081"/>
                  </a:lnTo>
                  <a:lnTo>
                    <a:pt x="191344" y="172748"/>
                  </a:lnTo>
                  <a:cubicBezTo>
                    <a:pt x="210287" y="164955"/>
                    <a:pt x="229745" y="157762"/>
                    <a:pt x="249217" y="151431"/>
                  </a:cubicBezTo>
                  <a:lnTo>
                    <a:pt x="255034" y="149534"/>
                  </a:lnTo>
                  <a:lnTo>
                    <a:pt x="249414" y="147066"/>
                  </a:lnTo>
                  <a:cubicBezTo>
                    <a:pt x="197866" y="124316"/>
                    <a:pt x="144101" y="106966"/>
                    <a:pt x="88978" y="95295"/>
                  </a:cubicBezTo>
                  <a:lnTo>
                    <a:pt x="88978" y="67731"/>
                  </a:lnTo>
                  <a:cubicBezTo>
                    <a:pt x="94518" y="67604"/>
                    <a:pt x="105532" y="66527"/>
                    <a:pt x="112051" y="60238"/>
                  </a:cubicBezTo>
                  <a:cubicBezTo>
                    <a:pt x="121019" y="51621"/>
                    <a:pt x="119282" y="35273"/>
                    <a:pt x="119282" y="35273"/>
                  </a:cubicBezTo>
                  <a:cubicBezTo>
                    <a:pt x="119282" y="35273"/>
                    <a:pt x="103027" y="32912"/>
                    <a:pt x="94050" y="41529"/>
                  </a:cubicBezTo>
                  <a:cubicBezTo>
                    <a:pt x="91867" y="43715"/>
                    <a:pt x="90142" y="46315"/>
                    <a:pt x="88978" y="49177"/>
                  </a:cubicBezTo>
                  <a:lnTo>
                    <a:pt x="88978" y="42513"/>
                  </a:lnTo>
                  <a:cubicBezTo>
                    <a:pt x="93928" y="37654"/>
                    <a:pt x="96948" y="31165"/>
                    <a:pt x="97478" y="24249"/>
                  </a:cubicBezTo>
                  <a:cubicBezTo>
                    <a:pt x="97478" y="11815"/>
                    <a:pt x="84487" y="0"/>
                    <a:pt x="84487" y="0"/>
                  </a:cubicBezTo>
                  <a:cubicBezTo>
                    <a:pt x="84487" y="0"/>
                    <a:pt x="71496" y="11815"/>
                    <a:pt x="71496" y="24249"/>
                  </a:cubicBezTo>
                  <a:cubicBezTo>
                    <a:pt x="71987" y="30974"/>
                    <a:pt x="74865" y="37302"/>
                    <a:pt x="79612" y="42091"/>
                  </a:cubicBezTo>
                  <a:lnTo>
                    <a:pt x="79612" y="42091"/>
                  </a:lnTo>
                  <a:lnTo>
                    <a:pt x="79612" y="49158"/>
                  </a:lnTo>
                  <a:cubicBezTo>
                    <a:pt x="78448" y="46297"/>
                    <a:pt x="76723" y="43697"/>
                    <a:pt x="74540" y="41510"/>
                  </a:cubicBezTo>
                  <a:cubicBezTo>
                    <a:pt x="65577" y="32894"/>
                    <a:pt x="49308" y="35273"/>
                    <a:pt x="49308" y="35273"/>
                  </a:cubicBezTo>
                  <a:cubicBezTo>
                    <a:pt x="49308" y="35273"/>
                    <a:pt x="47570" y="51621"/>
                    <a:pt x="56538" y="60238"/>
                  </a:cubicBezTo>
                  <a:cubicBezTo>
                    <a:pt x="63057" y="66527"/>
                    <a:pt x="74072" y="67604"/>
                    <a:pt x="79612" y="67731"/>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B8641008-1F40-2E3E-1648-372BB434DE82}"/>
                </a:ext>
              </a:extLst>
            </p:cNvPr>
            <p:cNvSpPr/>
            <p:nvPr/>
          </p:nvSpPr>
          <p:spPr>
            <a:xfrm>
              <a:off x="450029" y="5069514"/>
              <a:ext cx="106408" cy="52323"/>
            </a:xfrm>
            <a:custGeom>
              <a:avLst/>
              <a:gdLst>
                <a:gd name="connsiteX0" fmla="*/ 51045 w 106408"/>
                <a:gd name="connsiteY0" fmla="*/ 52324 h 52323"/>
                <a:gd name="connsiteX1" fmla="*/ 51804 w 106408"/>
                <a:gd name="connsiteY1" fmla="*/ 51827 h 52323"/>
                <a:gd name="connsiteX2" fmla="*/ 101191 w 106408"/>
                <a:gd name="connsiteY2" fmla="*/ 21795 h 52323"/>
                <a:gd name="connsiteX3" fmla="*/ 106408 w 106408"/>
                <a:gd name="connsiteY3" fmla="*/ 18868 h 52323"/>
                <a:gd name="connsiteX4" fmla="*/ 100592 w 106408"/>
                <a:gd name="connsiteY4" fmla="*/ 17463 h 52323"/>
                <a:gd name="connsiteX5" fmla="*/ 0 w 106408"/>
                <a:gd name="connsiteY5" fmla="*/ 0 h 52323"/>
                <a:gd name="connsiteX6" fmla="*/ 0 w 106408"/>
                <a:gd name="connsiteY6" fmla="*/ 45730 h 52323"/>
                <a:gd name="connsiteX7" fmla="*/ 50165 w 106408"/>
                <a:gd name="connsiteY7" fmla="*/ 52178 h 5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08" h="52323">
                  <a:moveTo>
                    <a:pt x="51045" y="52324"/>
                  </a:moveTo>
                  <a:lnTo>
                    <a:pt x="51804" y="51827"/>
                  </a:lnTo>
                  <a:cubicBezTo>
                    <a:pt x="67796" y="41318"/>
                    <a:pt x="84417" y="31222"/>
                    <a:pt x="101191" y="21795"/>
                  </a:cubicBezTo>
                  <a:lnTo>
                    <a:pt x="106408" y="18868"/>
                  </a:lnTo>
                  <a:lnTo>
                    <a:pt x="100592" y="17463"/>
                  </a:lnTo>
                  <a:cubicBezTo>
                    <a:pt x="67455" y="9564"/>
                    <a:pt x="33860" y="3732"/>
                    <a:pt x="0" y="0"/>
                  </a:cubicBezTo>
                  <a:lnTo>
                    <a:pt x="0" y="45730"/>
                  </a:lnTo>
                  <a:cubicBezTo>
                    <a:pt x="16756" y="47383"/>
                    <a:pt x="33615" y="49528"/>
                    <a:pt x="50165" y="52178"/>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grpSp>
      <p:grpSp>
        <p:nvGrpSpPr>
          <p:cNvPr id="83" name="Groupe 82">
            <a:extLst>
              <a:ext uri="{FF2B5EF4-FFF2-40B4-BE49-F238E27FC236}">
                <a16:creationId xmlns:a16="http://schemas.microsoft.com/office/drawing/2014/main" id="{9134185B-6094-910C-348A-4AB20AABF766}"/>
              </a:ext>
            </a:extLst>
          </p:cNvPr>
          <p:cNvGrpSpPr/>
          <p:nvPr/>
        </p:nvGrpSpPr>
        <p:grpSpPr>
          <a:xfrm>
            <a:off x="1072185" y="4052256"/>
            <a:ext cx="508622" cy="511015"/>
            <a:chOff x="492766" y="4237277"/>
            <a:chExt cx="428391" cy="430407"/>
          </a:xfrm>
        </p:grpSpPr>
        <p:sp>
          <p:nvSpPr>
            <p:cNvPr id="54" name="Forme libre : forme 53">
              <a:extLst>
                <a:ext uri="{FF2B5EF4-FFF2-40B4-BE49-F238E27FC236}">
                  <a16:creationId xmlns:a16="http://schemas.microsoft.com/office/drawing/2014/main" id="{67CC2DA1-D3D5-16B9-5890-D01069733808}"/>
                </a:ext>
              </a:extLst>
            </p:cNvPr>
            <p:cNvSpPr/>
            <p:nvPr/>
          </p:nvSpPr>
          <p:spPr>
            <a:xfrm>
              <a:off x="595651" y="4278992"/>
              <a:ext cx="64625" cy="90851"/>
            </a:xfrm>
            <a:custGeom>
              <a:avLst/>
              <a:gdLst>
                <a:gd name="connsiteX0" fmla="*/ 22947 w 64625"/>
                <a:gd name="connsiteY0" fmla="*/ 33718 h 90851"/>
                <a:gd name="connsiteX1" fmla="*/ 22947 w 64625"/>
                <a:gd name="connsiteY1" fmla="*/ 81485 h 90851"/>
                <a:gd name="connsiteX2" fmla="*/ 32313 w 64625"/>
                <a:gd name="connsiteY2" fmla="*/ 90851 h 90851"/>
                <a:gd name="connsiteX3" fmla="*/ 41679 w 64625"/>
                <a:gd name="connsiteY3" fmla="*/ 81485 h 90851"/>
                <a:gd name="connsiteX4" fmla="*/ 41679 w 64625"/>
                <a:gd name="connsiteY4" fmla="*/ 33718 h 90851"/>
                <a:gd name="connsiteX5" fmla="*/ 61816 w 64625"/>
                <a:gd name="connsiteY5" fmla="*/ 22479 h 90851"/>
                <a:gd name="connsiteX6" fmla="*/ 61816 w 64625"/>
                <a:gd name="connsiteY6" fmla="*/ 9366 h 90851"/>
                <a:gd name="connsiteX7" fmla="*/ 48704 w 64625"/>
                <a:gd name="connsiteY7" fmla="*/ 9366 h 90851"/>
                <a:gd name="connsiteX8" fmla="*/ 48704 w 64625"/>
                <a:gd name="connsiteY8" fmla="*/ 9366 h 90851"/>
                <a:gd name="connsiteX9" fmla="*/ 41679 w 64625"/>
                <a:gd name="connsiteY9" fmla="*/ 14049 h 90851"/>
                <a:gd name="connsiteX10" fmla="*/ 41679 w 64625"/>
                <a:gd name="connsiteY10" fmla="*/ 9366 h 90851"/>
                <a:gd name="connsiteX11" fmla="*/ 32313 w 64625"/>
                <a:gd name="connsiteY11" fmla="*/ 0 h 90851"/>
                <a:gd name="connsiteX12" fmla="*/ 22947 w 64625"/>
                <a:gd name="connsiteY12" fmla="*/ 9366 h 90851"/>
                <a:gd name="connsiteX13" fmla="*/ 22947 w 64625"/>
                <a:gd name="connsiteY13" fmla="*/ 14049 h 90851"/>
                <a:gd name="connsiteX14" fmla="*/ 15922 w 64625"/>
                <a:gd name="connsiteY14" fmla="*/ 9366 h 90851"/>
                <a:gd name="connsiteX15" fmla="*/ 2810 w 64625"/>
                <a:gd name="connsiteY15" fmla="*/ 9366 h 90851"/>
                <a:gd name="connsiteX16" fmla="*/ 2810 w 64625"/>
                <a:gd name="connsiteY16" fmla="*/ 22479 h 90851"/>
                <a:gd name="connsiteX17" fmla="*/ 22947 w 64625"/>
                <a:gd name="connsiteY17" fmla="*/ 33718 h 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25" h="90851">
                  <a:moveTo>
                    <a:pt x="22947" y="33718"/>
                  </a:moveTo>
                  <a:lnTo>
                    <a:pt x="22947" y="81485"/>
                  </a:lnTo>
                  <a:cubicBezTo>
                    <a:pt x="22947" y="86636"/>
                    <a:pt x="27162" y="90851"/>
                    <a:pt x="32313" y="90851"/>
                  </a:cubicBezTo>
                  <a:cubicBezTo>
                    <a:pt x="37464" y="90851"/>
                    <a:pt x="41679" y="86636"/>
                    <a:pt x="41679" y="81485"/>
                  </a:cubicBezTo>
                  <a:lnTo>
                    <a:pt x="41679" y="33718"/>
                  </a:lnTo>
                  <a:cubicBezTo>
                    <a:pt x="49172" y="31845"/>
                    <a:pt x="56197" y="28098"/>
                    <a:pt x="61816" y="22479"/>
                  </a:cubicBezTo>
                  <a:cubicBezTo>
                    <a:pt x="65563" y="18732"/>
                    <a:pt x="65563" y="13113"/>
                    <a:pt x="61816" y="9366"/>
                  </a:cubicBezTo>
                  <a:cubicBezTo>
                    <a:pt x="58070" y="5620"/>
                    <a:pt x="52450" y="5620"/>
                    <a:pt x="48704" y="9366"/>
                  </a:cubicBezTo>
                  <a:lnTo>
                    <a:pt x="48704" y="9366"/>
                  </a:lnTo>
                  <a:cubicBezTo>
                    <a:pt x="46830" y="11239"/>
                    <a:pt x="44489" y="13113"/>
                    <a:pt x="41679" y="14049"/>
                  </a:cubicBezTo>
                  <a:lnTo>
                    <a:pt x="41679" y="9366"/>
                  </a:lnTo>
                  <a:cubicBezTo>
                    <a:pt x="41679" y="4215"/>
                    <a:pt x="37464" y="0"/>
                    <a:pt x="32313" y="0"/>
                  </a:cubicBezTo>
                  <a:cubicBezTo>
                    <a:pt x="27162" y="0"/>
                    <a:pt x="22947" y="4215"/>
                    <a:pt x="22947" y="9366"/>
                  </a:cubicBezTo>
                  <a:lnTo>
                    <a:pt x="22947" y="14049"/>
                  </a:lnTo>
                  <a:cubicBezTo>
                    <a:pt x="20137" y="13113"/>
                    <a:pt x="17796" y="11239"/>
                    <a:pt x="15922" y="9366"/>
                  </a:cubicBezTo>
                  <a:cubicBezTo>
                    <a:pt x="12176" y="5620"/>
                    <a:pt x="6556" y="5620"/>
                    <a:pt x="2810" y="9366"/>
                  </a:cubicBezTo>
                  <a:cubicBezTo>
                    <a:pt x="-937" y="13113"/>
                    <a:pt x="-937" y="18732"/>
                    <a:pt x="2810" y="22479"/>
                  </a:cubicBezTo>
                  <a:cubicBezTo>
                    <a:pt x="8429" y="28098"/>
                    <a:pt x="15454" y="32313"/>
                    <a:pt x="22947" y="33718"/>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CD43B593-7C78-C400-35C8-F7E7A3CB0419}"/>
                </a:ext>
              </a:extLst>
            </p:cNvPr>
            <p:cNvSpPr/>
            <p:nvPr/>
          </p:nvSpPr>
          <p:spPr>
            <a:xfrm>
              <a:off x="671445" y="4267166"/>
              <a:ext cx="67157" cy="87673"/>
            </a:xfrm>
            <a:custGeom>
              <a:avLst/>
              <a:gdLst>
                <a:gd name="connsiteX0" fmla="*/ 5223 w 67157"/>
                <a:gd name="connsiteY0" fmla="*/ 86755 h 87673"/>
                <a:gd name="connsiteX1" fmla="*/ 17867 w 67157"/>
                <a:gd name="connsiteY1" fmla="*/ 82072 h 87673"/>
                <a:gd name="connsiteX2" fmla="*/ 38004 w 67157"/>
                <a:gd name="connsiteY2" fmla="*/ 38519 h 87673"/>
                <a:gd name="connsiteX3" fmla="*/ 46434 w 67157"/>
                <a:gd name="connsiteY3" fmla="*/ 39456 h 87673"/>
                <a:gd name="connsiteX4" fmla="*/ 60951 w 67157"/>
                <a:gd name="connsiteY4" fmla="*/ 37114 h 87673"/>
                <a:gd name="connsiteX5" fmla="*/ 66571 w 67157"/>
                <a:gd name="connsiteY5" fmla="*/ 24939 h 87673"/>
                <a:gd name="connsiteX6" fmla="*/ 54863 w 67157"/>
                <a:gd name="connsiteY6" fmla="*/ 19319 h 87673"/>
                <a:gd name="connsiteX7" fmla="*/ 46434 w 67157"/>
                <a:gd name="connsiteY7" fmla="*/ 20724 h 87673"/>
                <a:gd name="connsiteX8" fmla="*/ 48307 w 67157"/>
                <a:gd name="connsiteY8" fmla="*/ 16509 h 87673"/>
                <a:gd name="connsiteX9" fmla="*/ 43624 w 67157"/>
                <a:gd name="connsiteY9" fmla="*/ 4333 h 87673"/>
                <a:gd name="connsiteX10" fmla="*/ 31448 w 67157"/>
                <a:gd name="connsiteY10" fmla="*/ 9016 h 87673"/>
                <a:gd name="connsiteX11" fmla="*/ 29575 w 67157"/>
                <a:gd name="connsiteY11" fmla="*/ 13231 h 87673"/>
                <a:gd name="connsiteX12" fmla="*/ 25360 w 67157"/>
                <a:gd name="connsiteY12" fmla="*/ 6206 h 87673"/>
                <a:gd name="connsiteX13" fmla="*/ 13184 w 67157"/>
                <a:gd name="connsiteY13" fmla="*/ 587 h 87673"/>
                <a:gd name="connsiteX14" fmla="*/ 7564 w 67157"/>
                <a:gd name="connsiteY14" fmla="*/ 12763 h 87673"/>
                <a:gd name="connsiteX15" fmla="*/ 7564 w 67157"/>
                <a:gd name="connsiteY15" fmla="*/ 12763 h 87673"/>
                <a:gd name="connsiteX16" fmla="*/ 21145 w 67157"/>
                <a:gd name="connsiteY16" fmla="*/ 31495 h 87673"/>
                <a:gd name="connsiteX17" fmla="*/ 1008 w 67157"/>
                <a:gd name="connsiteY17" fmla="*/ 75047 h 87673"/>
                <a:gd name="connsiteX18" fmla="*/ 5223 w 67157"/>
                <a:gd name="connsiteY18" fmla="*/ 86755 h 8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157" h="87673">
                  <a:moveTo>
                    <a:pt x="5223" y="86755"/>
                  </a:moveTo>
                  <a:cubicBezTo>
                    <a:pt x="9906" y="89096"/>
                    <a:pt x="15525" y="86755"/>
                    <a:pt x="17867" y="82072"/>
                  </a:cubicBezTo>
                  <a:lnTo>
                    <a:pt x="38004" y="38519"/>
                  </a:lnTo>
                  <a:cubicBezTo>
                    <a:pt x="40814" y="38988"/>
                    <a:pt x="43624" y="39456"/>
                    <a:pt x="46434" y="39456"/>
                  </a:cubicBezTo>
                  <a:cubicBezTo>
                    <a:pt x="51117" y="39456"/>
                    <a:pt x="56268" y="38519"/>
                    <a:pt x="60951" y="37114"/>
                  </a:cubicBezTo>
                  <a:cubicBezTo>
                    <a:pt x="65634" y="35241"/>
                    <a:pt x="68444" y="30090"/>
                    <a:pt x="66571" y="24939"/>
                  </a:cubicBezTo>
                  <a:cubicBezTo>
                    <a:pt x="64697" y="20256"/>
                    <a:pt x="59546" y="17914"/>
                    <a:pt x="54863" y="19319"/>
                  </a:cubicBezTo>
                  <a:cubicBezTo>
                    <a:pt x="52053" y="20256"/>
                    <a:pt x="49243" y="20724"/>
                    <a:pt x="46434" y="20724"/>
                  </a:cubicBezTo>
                  <a:lnTo>
                    <a:pt x="48307" y="16509"/>
                  </a:lnTo>
                  <a:cubicBezTo>
                    <a:pt x="50648" y="11826"/>
                    <a:pt x="48307" y="6206"/>
                    <a:pt x="43624" y="4333"/>
                  </a:cubicBezTo>
                  <a:cubicBezTo>
                    <a:pt x="38941" y="2460"/>
                    <a:pt x="33321" y="4333"/>
                    <a:pt x="31448" y="9016"/>
                  </a:cubicBezTo>
                  <a:lnTo>
                    <a:pt x="29575" y="13231"/>
                  </a:lnTo>
                  <a:cubicBezTo>
                    <a:pt x="27701" y="10889"/>
                    <a:pt x="26296" y="8548"/>
                    <a:pt x="25360" y="6206"/>
                  </a:cubicBezTo>
                  <a:cubicBezTo>
                    <a:pt x="23487" y="1523"/>
                    <a:pt x="18335" y="-1286"/>
                    <a:pt x="13184" y="587"/>
                  </a:cubicBezTo>
                  <a:cubicBezTo>
                    <a:pt x="8501" y="2460"/>
                    <a:pt x="5691" y="7611"/>
                    <a:pt x="7564" y="12763"/>
                  </a:cubicBezTo>
                  <a:lnTo>
                    <a:pt x="7564" y="12763"/>
                  </a:lnTo>
                  <a:cubicBezTo>
                    <a:pt x="10374" y="20256"/>
                    <a:pt x="15057" y="26812"/>
                    <a:pt x="21145" y="31495"/>
                  </a:cubicBezTo>
                  <a:lnTo>
                    <a:pt x="1008" y="75047"/>
                  </a:lnTo>
                  <a:cubicBezTo>
                    <a:pt x="-1333" y="78794"/>
                    <a:pt x="540" y="84413"/>
                    <a:pt x="5223" y="86755"/>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E1654F45-696D-D5D2-7BE6-5BEF5ABB0AAC}"/>
                </a:ext>
              </a:extLst>
            </p:cNvPr>
            <p:cNvSpPr/>
            <p:nvPr/>
          </p:nvSpPr>
          <p:spPr>
            <a:xfrm>
              <a:off x="737371" y="4268511"/>
              <a:ext cx="84362" cy="71068"/>
            </a:xfrm>
            <a:custGeom>
              <a:avLst/>
              <a:gdLst>
                <a:gd name="connsiteX0" fmla="*/ 76978 w 84362"/>
                <a:gd name="connsiteY0" fmla="*/ 39516 h 71068"/>
                <a:gd name="connsiteX1" fmla="*/ 69485 w 84362"/>
                <a:gd name="connsiteY1" fmla="*/ 36238 h 71068"/>
                <a:gd name="connsiteX2" fmla="*/ 73699 w 84362"/>
                <a:gd name="connsiteY2" fmla="*/ 33896 h 71068"/>
                <a:gd name="connsiteX3" fmla="*/ 76978 w 84362"/>
                <a:gd name="connsiteY3" fmla="*/ 20784 h 71068"/>
                <a:gd name="connsiteX4" fmla="*/ 63865 w 84362"/>
                <a:gd name="connsiteY4" fmla="*/ 17506 h 71068"/>
                <a:gd name="connsiteX5" fmla="*/ 59650 w 84362"/>
                <a:gd name="connsiteY5" fmla="*/ 19847 h 71068"/>
                <a:gd name="connsiteX6" fmla="*/ 60119 w 84362"/>
                <a:gd name="connsiteY6" fmla="*/ 11418 h 71068"/>
                <a:gd name="connsiteX7" fmla="*/ 53094 w 84362"/>
                <a:gd name="connsiteY7" fmla="*/ 178 h 71068"/>
                <a:gd name="connsiteX8" fmla="*/ 41855 w 84362"/>
                <a:gd name="connsiteY8" fmla="*/ 7203 h 71068"/>
                <a:gd name="connsiteX9" fmla="*/ 42791 w 84362"/>
                <a:gd name="connsiteY9" fmla="*/ 30150 h 71068"/>
                <a:gd name="connsiteX10" fmla="*/ 4859 w 84362"/>
                <a:gd name="connsiteY10" fmla="*/ 53565 h 71068"/>
                <a:gd name="connsiteX11" fmla="*/ 1112 w 84362"/>
                <a:gd name="connsiteY11" fmla="*/ 66209 h 71068"/>
                <a:gd name="connsiteX12" fmla="*/ 13757 w 84362"/>
                <a:gd name="connsiteY12" fmla="*/ 69956 h 71068"/>
                <a:gd name="connsiteX13" fmla="*/ 14225 w 84362"/>
                <a:gd name="connsiteY13" fmla="*/ 69487 h 71068"/>
                <a:gd name="connsiteX14" fmla="*/ 52157 w 84362"/>
                <a:gd name="connsiteY14" fmla="*/ 46072 h 71068"/>
                <a:gd name="connsiteX15" fmla="*/ 72295 w 84362"/>
                <a:gd name="connsiteY15" fmla="*/ 57312 h 71068"/>
                <a:gd name="connsiteX16" fmla="*/ 84002 w 84362"/>
                <a:gd name="connsiteY16" fmla="*/ 50755 h 71068"/>
                <a:gd name="connsiteX17" fmla="*/ 77446 w 84362"/>
                <a:gd name="connsiteY17" fmla="*/ 39048 h 71068"/>
                <a:gd name="connsiteX18" fmla="*/ 76978 w 84362"/>
                <a:gd name="connsiteY18" fmla="*/ 39516 h 7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62" h="71068">
                  <a:moveTo>
                    <a:pt x="76978" y="39516"/>
                  </a:moveTo>
                  <a:cubicBezTo>
                    <a:pt x="74168" y="39048"/>
                    <a:pt x="71826" y="37643"/>
                    <a:pt x="69485" y="36238"/>
                  </a:cubicBezTo>
                  <a:lnTo>
                    <a:pt x="73699" y="33896"/>
                  </a:lnTo>
                  <a:cubicBezTo>
                    <a:pt x="77914" y="31087"/>
                    <a:pt x="79319" y="25467"/>
                    <a:pt x="76978" y="20784"/>
                  </a:cubicBezTo>
                  <a:cubicBezTo>
                    <a:pt x="74168" y="16569"/>
                    <a:pt x="68548" y="15164"/>
                    <a:pt x="63865" y="17506"/>
                  </a:cubicBezTo>
                  <a:lnTo>
                    <a:pt x="59650" y="19847"/>
                  </a:lnTo>
                  <a:cubicBezTo>
                    <a:pt x="59182" y="17037"/>
                    <a:pt x="59182" y="14228"/>
                    <a:pt x="60119" y="11418"/>
                  </a:cubicBezTo>
                  <a:cubicBezTo>
                    <a:pt x="61055" y="6266"/>
                    <a:pt x="58245" y="1583"/>
                    <a:pt x="53094" y="178"/>
                  </a:cubicBezTo>
                  <a:cubicBezTo>
                    <a:pt x="47943" y="-758"/>
                    <a:pt x="43260" y="2052"/>
                    <a:pt x="41855" y="7203"/>
                  </a:cubicBezTo>
                  <a:cubicBezTo>
                    <a:pt x="39982" y="14696"/>
                    <a:pt x="40450" y="22657"/>
                    <a:pt x="42791" y="30150"/>
                  </a:cubicBezTo>
                  <a:lnTo>
                    <a:pt x="4859" y="53565"/>
                  </a:lnTo>
                  <a:cubicBezTo>
                    <a:pt x="176" y="55907"/>
                    <a:pt x="-1229" y="61995"/>
                    <a:pt x="1112" y="66209"/>
                  </a:cubicBezTo>
                  <a:cubicBezTo>
                    <a:pt x="3454" y="70892"/>
                    <a:pt x="9542" y="72297"/>
                    <a:pt x="13757" y="69956"/>
                  </a:cubicBezTo>
                  <a:cubicBezTo>
                    <a:pt x="14225" y="69956"/>
                    <a:pt x="14225" y="69487"/>
                    <a:pt x="14225" y="69487"/>
                  </a:cubicBezTo>
                  <a:lnTo>
                    <a:pt x="52157" y="46072"/>
                  </a:lnTo>
                  <a:cubicBezTo>
                    <a:pt x="57777" y="51692"/>
                    <a:pt x="64802" y="55438"/>
                    <a:pt x="72295" y="57312"/>
                  </a:cubicBezTo>
                  <a:cubicBezTo>
                    <a:pt x="77446" y="58716"/>
                    <a:pt x="82597" y="55907"/>
                    <a:pt x="84002" y="50755"/>
                  </a:cubicBezTo>
                  <a:cubicBezTo>
                    <a:pt x="85407" y="45604"/>
                    <a:pt x="82597" y="40453"/>
                    <a:pt x="77446" y="39048"/>
                  </a:cubicBezTo>
                  <a:cubicBezTo>
                    <a:pt x="77446" y="39516"/>
                    <a:pt x="77446" y="39516"/>
                    <a:pt x="76978" y="39516"/>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98BC2FE1-C91B-01B3-E8AD-F01C26B55D62}"/>
                </a:ext>
              </a:extLst>
            </p:cNvPr>
            <p:cNvSpPr/>
            <p:nvPr/>
          </p:nvSpPr>
          <p:spPr>
            <a:xfrm>
              <a:off x="845012" y="4237277"/>
              <a:ext cx="76145" cy="77835"/>
            </a:xfrm>
            <a:custGeom>
              <a:avLst/>
              <a:gdLst>
                <a:gd name="connsiteX0" fmla="*/ 66744 w 76145"/>
                <a:gd name="connsiteY0" fmla="*/ 30944 h 77835"/>
                <a:gd name="connsiteX1" fmla="*/ 58315 w 76145"/>
                <a:gd name="connsiteY1" fmla="*/ 29539 h 77835"/>
                <a:gd name="connsiteX2" fmla="*/ 61593 w 76145"/>
                <a:gd name="connsiteY2" fmla="*/ 26261 h 77835"/>
                <a:gd name="connsiteX3" fmla="*/ 60656 w 76145"/>
                <a:gd name="connsiteY3" fmla="*/ 13148 h 77835"/>
                <a:gd name="connsiteX4" fmla="*/ 48012 w 76145"/>
                <a:gd name="connsiteY4" fmla="*/ 13616 h 77835"/>
                <a:gd name="connsiteX5" fmla="*/ 44734 w 76145"/>
                <a:gd name="connsiteY5" fmla="*/ 16895 h 77835"/>
                <a:gd name="connsiteX6" fmla="*/ 42861 w 76145"/>
                <a:gd name="connsiteY6" fmla="*/ 8933 h 77835"/>
                <a:gd name="connsiteX7" fmla="*/ 33026 w 76145"/>
                <a:gd name="connsiteY7" fmla="*/ 36 h 77835"/>
                <a:gd name="connsiteX8" fmla="*/ 24129 w 76145"/>
                <a:gd name="connsiteY8" fmla="*/ 9870 h 77835"/>
                <a:gd name="connsiteX9" fmla="*/ 31153 w 76145"/>
                <a:gd name="connsiteY9" fmla="*/ 31880 h 77835"/>
                <a:gd name="connsiteX10" fmla="*/ 2587 w 76145"/>
                <a:gd name="connsiteY10" fmla="*/ 62320 h 77835"/>
                <a:gd name="connsiteX11" fmla="*/ 3055 w 76145"/>
                <a:gd name="connsiteY11" fmla="*/ 75433 h 77835"/>
                <a:gd name="connsiteX12" fmla="*/ 16167 w 76145"/>
                <a:gd name="connsiteY12" fmla="*/ 74964 h 77835"/>
                <a:gd name="connsiteX13" fmla="*/ 16167 w 76145"/>
                <a:gd name="connsiteY13" fmla="*/ 74964 h 77835"/>
                <a:gd name="connsiteX14" fmla="*/ 44734 w 76145"/>
                <a:gd name="connsiteY14" fmla="*/ 44525 h 77835"/>
                <a:gd name="connsiteX15" fmla="*/ 65808 w 76145"/>
                <a:gd name="connsiteY15" fmla="*/ 50144 h 77835"/>
                <a:gd name="connsiteX16" fmla="*/ 67213 w 76145"/>
                <a:gd name="connsiteY16" fmla="*/ 50144 h 77835"/>
                <a:gd name="connsiteX17" fmla="*/ 76110 w 76145"/>
                <a:gd name="connsiteY17" fmla="*/ 40310 h 77835"/>
                <a:gd name="connsiteX18" fmla="*/ 76110 w 76145"/>
                <a:gd name="connsiteY18" fmla="*/ 40310 h 77835"/>
                <a:gd name="connsiteX19" fmla="*/ 66744 w 76145"/>
                <a:gd name="connsiteY19" fmla="*/ 30944 h 7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145" h="77835">
                  <a:moveTo>
                    <a:pt x="66744" y="30944"/>
                  </a:moveTo>
                  <a:cubicBezTo>
                    <a:pt x="63934" y="30944"/>
                    <a:pt x="61125" y="30475"/>
                    <a:pt x="58315" y="29539"/>
                  </a:cubicBezTo>
                  <a:lnTo>
                    <a:pt x="61593" y="26261"/>
                  </a:lnTo>
                  <a:cubicBezTo>
                    <a:pt x="64871" y="22514"/>
                    <a:pt x="64871" y="16426"/>
                    <a:pt x="60656" y="13148"/>
                  </a:cubicBezTo>
                  <a:cubicBezTo>
                    <a:pt x="56910" y="9870"/>
                    <a:pt x="51290" y="9870"/>
                    <a:pt x="48012" y="13616"/>
                  </a:cubicBezTo>
                  <a:lnTo>
                    <a:pt x="44734" y="16895"/>
                  </a:lnTo>
                  <a:cubicBezTo>
                    <a:pt x="43797" y="14085"/>
                    <a:pt x="42861" y="11743"/>
                    <a:pt x="42861" y="8933"/>
                  </a:cubicBezTo>
                  <a:cubicBezTo>
                    <a:pt x="42861" y="3782"/>
                    <a:pt x="38178" y="-433"/>
                    <a:pt x="33026" y="36"/>
                  </a:cubicBezTo>
                  <a:cubicBezTo>
                    <a:pt x="27875" y="36"/>
                    <a:pt x="23660" y="4719"/>
                    <a:pt x="24129" y="9870"/>
                  </a:cubicBezTo>
                  <a:cubicBezTo>
                    <a:pt x="24129" y="17831"/>
                    <a:pt x="26938" y="25324"/>
                    <a:pt x="31153" y="31880"/>
                  </a:cubicBezTo>
                  <a:lnTo>
                    <a:pt x="2587" y="62320"/>
                  </a:lnTo>
                  <a:cubicBezTo>
                    <a:pt x="-1160" y="66067"/>
                    <a:pt x="-692" y="72154"/>
                    <a:pt x="3055" y="75433"/>
                  </a:cubicBezTo>
                  <a:cubicBezTo>
                    <a:pt x="6801" y="78711"/>
                    <a:pt x="12889" y="78711"/>
                    <a:pt x="16167" y="74964"/>
                  </a:cubicBezTo>
                  <a:lnTo>
                    <a:pt x="16167" y="74964"/>
                  </a:lnTo>
                  <a:lnTo>
                    <a:pt x="44734" y="44525"/>
                  </a:lnTo>
                  <a:cubicBezTo>
                    <a:pt x="51290" y="48271"/>
                    <a:pt x="58315" y="50144"/>
                    <a:pt x="65808" y="50144"/>
                  </a:cubicBezTo>
                  <a:cubicBezTo>
                    <a:pt x="66276" y="50144"/>
                    <a:pt x="66744" y="50144"/>
                    <a:pt x="67213" y="50144"/>
                  </a:cubicBezTo>
                  <a:cubicBezTo>
                    <a:pt x="72364" y="50144"/>
                    <a:pt x="76579" y="45461"/>
                    <a:pt x="76110" y="40310"/>
                  </a:cubicBezTo>
                  <a:cubicBezTo>
                    <a:pt x="76110" y="40310"/>
                    <a:pt x="76110" y="40310"/>
                    <a:pt x="76110" y="40310"/>
                  </a:cubicBezTo>
                  <a:cubicBezTo>
                    <a:pt x="76579" y="35158"/>
                    <a:pt x="71896" y="30944"/>
                    <a:pt x="66744" y="30944"/>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A44F3869-CC1D-250E-0C17-BB587683AB89}"/>
                </a:ext>
              </a:extLst>
            </p:cNvPr>
            <p:cNvSpPr/>
            <p:nvPr/>
          </p:nvSpPr>
          <p:spPr>
            <a:xfrm>
              <a:off x="521659" y="4386702"/>
              <a:ext cx="138149" cy="280982"/>
            </a:xfrm>
            <a:custGeom>
              <a:avLst/>
              <a:gdLst>
                <a:gd name="connsiteX0" fmla="*/ 138150 w 138149"/>
                <a:gd name="connsiteY0" fmla="*/ 30440 h 280982"/>
                <a:gd name="connsiteX1" fmla="*/ 107710 w 138149"/>
                <a:gd name="connsiteY1" fmla="*/ 0 h 280982"/>
                <a:gd name="connsiteX2" fmla="*/ 77270 w 138149"/>
                <a:gd name="connsiteY2" fmla="*/ 30440 h 280982"/>
                <a:gd name="connsiteX3" fmla="*/ 87573 w 138149"/>
                <a:gd name="connsiteY3" fmla="*/ 52918 h 280982"/>
                <a:gd name="connsiteX4" fmla="*/ 49640 w 138149"/>
                <a:gd name="connsiteY4" fmla="*/ 138150 h 280982"/>
                <a:gd name="connsiteX5" fmla="*/ 0 w 138149"/>
                <a:gd name="connsiteY5" fmla="*/ 280983 h 280982"/>
                <a:gd name="connsiteX6" fmla="*/ 28098 w 138149"/>
                <a:gd name="connsiteY6" fmla="*/ 280983 h 280982"/>
                <a:gd name="connsiteX7" fmla="*/ 73992 w 138149"/>
                <a:gd name="connsiteY7" fmla="*/ 152199 h 280982"/>
                <a:gd name="connsiteX8" fmla="*/ 114735 w 138149"/>
                <a:gd name="connsiteY8" fmla="*/ 59943 h 280982"/>
                <a:gd name="connsiteX9" fmla="*/ 138150 w 138149"/>
                <a:gd name="connsiteY9" fmla="*/ 30440 h 28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49" h="280982">
                  <a:moveTo>
                    <a:pt x="138150" y="30440"/>
                  </a:moveTo>
                  <a:cubicBezTo>
                    <a:pt x="138150" y="13581"/>
                    <a:pt x="124569" y="0"/>
                    <a:pt x="107710" y="0"/>
                  </a:cubicBezTo>
                  <a:cubicBezTo>
                    <a:pt x="90851" y="0"/>
                    <a:pt x="77270" y="13581"/>
                    <a:pt x="77270" y="30440"/>
                  </a:cubicBezTo>
                  <a:cubicBezTo>
                    <a:pt x="77270" y="38869"/>
                    <a:pt x="81017" y="47299"/>
                    <a:pt x="87573" y="52918"/>
                  </a:cubicBezTo>
                  <a:cubicBezTo>
                    <a:pt x="82422" y="82422"/>
                    <a:pt x="66499" y="109583"/>
                    <a:pt x="49640" y="138150"/>
                  </a:cubicBezTo>
                  <a:cubicBezTo>
                    <a:pt x="26225" y="177487"/>
                    <a:pt x="0" y="222444"/>
                    <a:pt x="0" y="280983"/>
                  </a:cubicBezTo>
                  <a:lnTo>
                    <a:pt x="28098" y="280983"/>
                  </a:lnTo>
                  <a:cubicBezTo>
                    <a:pt x="28098" y="229937"/>
                    <a:pt x="51513" y="190600"/>
                    <a:pt x="73992" y="152199"/>
                  </a:cubicBezTo>
                  <a:cubicBezTo>
                    <a:pt x="90851" y="123164"/>
                    <a:pt x="108647" y="93661"/>
                    <a:pt x="114735" y="59943"/>
                  </a:cubicBezTo>
                  <a:cubicBezTo>
                    <a:pt x="128784" y="56665"/>
                    <a:pt x="138150" y="44489"/>
                    <a:pt x="138150" y="30440"/>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BC0B87E8-D434-9B73-75EC-B06ECD7623D2}"/>
                </a:ext>
              </a:extLst>
            </p:cNvPr>
            <p:cNvSpPr/>
            <p:nvPr/>
          </p:nvSpPr>
          <p:spPr>
            <a:xfrm>
              <a:off x="512293" y="4441666"/>
              <a:ext cx="80843" cy="81312"/>
            </a:xfrm>
            <a:custGeom>
              <a:avLst/>
              <a:gdLst>
                <a:gd name="connsiteX0" fmla="*/ 14049 w 80843"/>
                <a:gd name="connsiteY0" fmla="*/ 53682 h 81312"/>
                <a:gd name="connsiteX1" fmla="*/ 14517 w 80843"/>
                <a:gd name="connsiteY1" fmla="*/ 66795 h 81312"/>
                <a:gd name="connsiteX2" fmla="*/ 27630 w 80843"/>
                <a:gd name="connsiteY2" fmla="*/ 66795 h 81312"/>
                <a:gd name="connsiteX3" fmla="*/ 30908 w 80843"/>
                <a:gd name="connsiteY3" fmla="*/ 63517 h 81312"/>
                <a:gd name="connsiteX4" fmla="*/ 32781 w 80843"/>
                <a:gd name="connsiteY4" fmla="*/ 71946 h 81312"/>
                <a:gd name="connsiteX5" fmla="*/ 42147 w 80843"/>
                <a:gd name="connsiteY5" fmla="*/ 81312 h 81312"/>
                <a:gd name="connsiteX6" fmla="*/ 42147 w 80843"/>
                <a:gd name="connsiteY6" fmla="*/ 81312 h 81312"/>
                <a:gd name="connsiteX7" fmla="*/ 51513 w 80843"/>
                <a:gd name="connsiteY7" fmla="*/ 71946 h 81312"/>
                <a:gd name="connsiteX8" fmla="*/ 51513 w 80843"/>
                <a:gd name="connsiteY8" fmla="*/ 71946 h 81312"/>
                <a:gd name="connsiteX9" fmla="*/ 44957 w 80843"/>
                <a:gd name="connsiteY9" fmla="*/ 49936 h 81312"/>
                <a:gd name="connsiteX10" fmla="*/ 78207 w 80843"/>
                <a:gd name="connsiteY10" fmla="*/ 15750 h 81312"/>
                <a:gd name="connsiteX11" fmla="*/ 78207 w 80843"/>
                <a:gd name="connsiteY11" fmla="*/ 2637 h 81312"/>
                <a:gd name="connsiteX12" fmla="*/ 65094 w 80843"/>
                <a:gd name="connsiteY12" fmla="*/ 2637 h 81312"/>
                <a:gd name="connsiteX13" fmla="*/ 31845 w 80843"/>
                <a:gd name="connsiteY13" fmla="*/ 36823 h 81312"/>
                <a:gd name="connsiteX14" fmla="*/ 9366 w 80843"/>
                <a:gd name="connsiteY14" fmla="*/ 30735 h 81312"/>
                <a:gd name="connsiteX15" fmla="*/ 0 w 80843"/>
                <a:gd name="connsiteY15" fmla="*/ 40101 h 81312"/>
                <a:gd name="connsiteX16" fmla="*/ 9366 w 80843"/>
                <a:gd name="connsiteY16" fmla="*/ 49468 h 81312"/>
                <a:gd name="connsiteX17" fmla="*/ 17796 w 80843"/>
                <a:gd name="connsiteY17" fmla="*/ 50872 h 81312"/>
                <a:gd name="connsiteX18" fmla="*/ 14049 w 80843"/>
                <a:gd name="connsiteY18" fmla="*/ 53682 h 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843" h="81312">
                  <a:moveTo>
                    <a:pt x="14049" y="53682"/>
                  </a:moveTo>
                  <a:cubicBezTo>
                    <a:pt x="10303" y="57429"/>
                    <a:pt x="10771" y="63517"/>
                    <a:pt x="14517" y="66795"/>
                  </a:cubicBezTo>
                  <a:cubicBezTo>
                    <a:pt x="18264" y="70541"/>
                    <a:pt x="23884" y="70073"/>
                    <a:pt x="27630" y="66795"/>
                  </a:cubicBezTo>
                  <a:lnTo>
                    <a:pt x="30908" y="63517"/>
                  </a:lnTo>
                  <a:cubicBezTo>
                    <a:pt x="31845" y="66327"/>
                    <a:pt x="32781" y="69136"/>
                    <a:pt x="32781" y="71946"/>
                  </a:cubicBezTo>
                  <a:cubicBezTo>
                    <a:pt x="32781" y="77098"/>
                    <a:pt x="36996" y="81312"/>
                    <a:pt x="42147" y="81312"/>
                  </a:cubicBezTo>
                  <a:lnTo>
                    <a:pt x="42147" y="81312"/>
                  </a:lnTo>
                  <a:cubicBezTo>
                    <a:pt x="47299" y="81312"/>
                    <a:pt x="51513" y="77098"/>
                    <a:pt x="51513" y="71946"/>
                  </a:cubicBezTo>
                  <a:cubicBezTo>
                    <a:pt x="51513" y="71946"/>
                    <a:pt x="51513" y="71946"/>
                    <a:pt x="51513" y="71946"/>
                  </a:cubicBezTo>
                  <a:cubicBezTo>
                    <a:pt x="51513" y="63985"/>
                    <a:pt x="49172" y="56492"/>
                    <a:pt x="44957" y="49936"/>
                  </a:cubicBezTo>
                  <a:lnTo>
                    <a:pt x="78207" y="15750"/>
                  </a:lnTo>
                  <a:cubicBezTo>
                    <a:pt x="81953" y="12003"/>
                    <a:pt x="81485" y="5915"/>
                    <a:pt x="78207" y="2637"/>
                  </a:cubicBezTo>
                  <a:cubicBezTo>
                    <a:pt x="74460" y="-1109"/>
                    <a:pt x="68372" y="-641"/>
                    <a:pt x="65094" y="2637"/>
                  </a:cubicBezTo>
                  <a:lnTo>
                    <a:pt x="31845" y="36823"/>
                  </a:lnTo>
                  <a:cubicBezTo>
                    <a:pt x="25288" y="32609"/>
                    <a:pt x="17327" y="30735"/>
                    <a:pt x="9366" y="30735"/>
                  </a:cubicBezTo>
                  <a:cubicBezTo>
                    <a:pt x="4215" y="30735"/>
                    <a:pt x="0" y="34950"/>
                    <a:pt x="0" y="40101"/>
                  </a:cubicBezTo>
                  <a:cubicBezTo>
                    <a:pt x="0" y="45253"/>
                    <a:pt x="4215" y="49468"/>
                    <a:pt x="9366" y="49468"/>
                  </a:cubicBezTo>
                  <a:cubicBezTo>
                    <a:pt x="12176" y="49468"/>
                    <a:pt x="14986" y="49936"/>
                    <a:pt x="17796" y="50872"/>
                  </a:cubicBezTo>
                  <a:lnTo>
                    <a:pt x="14049" y="53682"/>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2CCD5B69-3062-0C2B-7045-245ABCDFC95F}"/>
                </a:ext>
              </a:extLst>
            </p:cNvPr>
            <p:cNvSpPr/>
            <p:nvPr/>
          </p:nvSpPr>
          <p:spPr>
            <a:xfrm>
              <a:off x="492766" y="4406314"/>
              <a:ext cx="89950" cy="63575"/>
            </a:xfrm>
            <a:custGeom>
              <a:avLst/>
              <a:gdLst>
                <a:gd name="connsiteX0" fmla="*/ 29361 w 89950"/>
                <a:gd name="connsiteY0" fmla="*/ 59063 h 63575"/>
                <a:gd name="connsiteX1" fmla="*/ 35917 w 89950"/>
                <a:gd name="connsiteY1" fmla="*/ 37053 h 63575"/>
                <a:gd name="connsiteX2" fmla="*/ 82748 w 89950"/>
                <a:gd name="connsiteY2" fmla="*/ 26282 h 63575"/>
                <a:gd name="connsiteX3" fmla="*/ 89772 w 89950"/>
                <a:gd name="connsiteY3" fmla="*/ 15043 h 63575"/>
                <a:gd name="connsiteX4" fmla="*/ 78533 w 89950"/>
                <a:gd name="connsiteY4" fmla="*/ 8018 h 63575"/>
                <a:gd name="connsiteX5" fmla="*/ 31703 w 89950"/>
                <a:gd name="connsiteY5" fmla="*/ 18789 h 63575"/>
                <a:gd name="connsiteX6" fmla="*/ 16249 w 89950"/>
                <a:gd name="connsiteY6" fmla="*/ 1462 h 63575"/>
                <a:gd name="connsiteX7" fmla="*/ 3136 w 89950"/>
                <a:gd name="connsiteY7" fmla="*/ 4272 h 63575"/>
                <a:gd name="connsiteX8" fmla="*/ 5946 w 89950"/>
                <a:gd name="connsiteY8" fmla="*/ 17384 h 63575"/>
                <a:gd name="connsiteX9" fmla="*/ 5946 w 89950"/>
                <a:gd name="connsiteY9" fmla="*/ 17384 h 63575"/>
                <a:gd name="connsiteX10" fmla="*/ 12034 w 89950"/>
                <a:gd name="connsiteY10" fmla="*/ 23004 h 63575"/>
                <a:gd name="connsiteX11" fmla="*/ 7351 w 89950"/>
                <a:gd name="connsiteY11" fmla="*/ 23940 h 63575"/>
                <a:gd name="connsiteX12" fmla="*/ 326 w 89950"/>
                <a:gd name="connsiteY12" fmla="*/ 35180 h 63575"/>
                <a:gd name="connsiteX13" fmla="*/ 9692 w 89950"/>
                <a:gd name="connsiteY13" fmla="*/ 42673 h 63575"/>
                <a:gd name="connsiteX14" fmla="*/ 11566 w 89950"/>
                <a:gd name="connsiteY14" fmla="*/ 42204 h 63575"/>
                <a:gd name="connsiteX15" fmla="*/ 16717 w 89950"/>
                <a:gd name="connsiteY15" fmla="*/ 41268 h 63575"/>
                <a:gd name="connsiteX16" fmla="*/ 13439 w 89950"/>
                <a:gd name="connsiteY16" fmla="*/ 49229 h 63575"/>
                <a:gd name="connsiteX17" fmla="*/ 16249 w 89950"/>
                <a:gd name="connsiteY17" fmla="*/ 62341 h 63575"/>
                <a:gd name="connsiteX18" fmla="*/ 29361 w 89950"/>
                <a:gd name="connsiteY18" fmla="*/ 59063 h 63575"/>
                <a:gd name="connsiteX19" fmla="*/ 29361 w 89950"/>
                <a:gd name="connsiteY19" fmla="*/ 59063 h 63575"/>
                <a:gd name="connsiteX20" fmla="*/ 29361 w 89950"/>
                <a:gd name="connsiteY20" fmla="*/ 59063 h 6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950" h="63575">
                  <a:moveTo>
                    <a:pt x="29361" y="59063"/>
                  </a:moveTo>
                  <a:cubicBezTo>
                    <a:pt x="33576" y="52507"/>
                    <a:pt x="35917" y="44546"/>
                    <a:pt x="35917" y="37053"/>
                  </a:cubicBezTo>
                  <a:lnTo>
                    <a:pt x="82748" y="26282"/>
                  </a:lnTo>
                  <a:cubicBezTo>
                    <a:pt x="87899" y="25345"/>
                    <a:pt x="90709" y="20194"/>
                    <a:pt x="89772" y="15043"/>
                  </a:cubicBezTo>
                  <a:cubicBezTo>
                    <a:pt x="88836" y="9891"/>
                    <a:pt x="83684" y="7081"/>
                    <a:pt x="78533" y="8018"/>
                  </a:cubicBezTo>
                  <a:lnTo>
                    <a:pt x="31703" y="18789"/>
                  </a:lnTo>
                  <a:cubicBezTo>
                    <a:pt x="28425" y="11765"/>
                    <a:pt x="22805" y="5677"/>
                    <a:pt x="16249" y="1462"/>
                  </a:cubicBezTo>
                  <a:cubicBezTo>
                    <a:pt x="12034" y="-1348"/>
                    <a:pt x="5946" y="57"/>
                    <a:pt x="3136" y="4272"/>
                  </a:cubicBezTo>
                  <a:cubicBezTo>
                    <a:pt x="326" y="8486"/>
                    <a:pt x="1731" y="14574"/>
                    <a:pt x="5946" y="17384"/>
                  </a:cubicBezTo>
                  <a:lnTo>
                    <a:pt x="5946" y="17384"/>
                  </a:lnTo>
                  <a:cubicBezTo>
                    <a:pt x="8287" y="18789"/>
                    <a:pt x="10629" y="20662"/>
                    <a:pt x="12034" y="23004"/>
                  </a:cubicBezTo>
                  <a:lnTo>
                    <a:pt x="7351" y="23940"/>
                  </a:lnTo>
                  <a:cubicBezTo>
                    <a:pt x="2200" y="24877"/>
                    <a:pt x="-1079" y="30028"/>
                    <a:pt x="326" y="35180"/>
                  </a:cubicBezTo>
                  <a:cubicBezTo>
                    <a:pt x="1263" y="39394"/>
                    <a:pt x="5009" y="42673"/>
                    <a:pt x="9692" y="42673"/>
                  </a:cubicBezTo>
                  <a:cubicBezTo>
                    <a:pt x="10629" y="42673"/>
                    <a:pt x="11097" y="42673"/>
                    <a:pt x="11566" y="42204"/>
                  </a:cubicBezTo>
                  <a:lnTo>
                    <a:pt x="16717" y="41268"/>
                  </a:lnTo>
                  <a:cubicBezTo>
                    <a:pt x="16249" y="44078"/>
                    <a:pt x="15312" y="46887"/>
                    <a:pt x="13439" y="49229"/>
                  </a:cubicBezTo>
                  <a:cubicBezTo>
                    <a:pt x="10629" y="53444"/>
                    <a:pt x="12034" y="59532"/>
                    <a:pt x="16249" y="62341"/>
                  </a:cubicBezTo>
                  <a:cubicBezTo>
                    <a:pt x="20932" y="64683"/>
                    <a:pt x="26551" y="63746"/>
                    <a:pt x="29361" y="59063"/>
                  </a:cubicBezTo>
                  <a:cubicBezTo>
                    <a:pt x="29361" y="59063"/>
                    <a:pt x="29361" y="59063"/>
                    <a:pt x="29361" y="59063"/>
                  </a:cubicBezTo>
                  <a:lnTo>
                    <a:pt x="29361" y="59063"/>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ACC081CB-C124-41F4-29C0-9AD510091AED}"/>
                </a:ext>
              </a:extLst>
            </p:cNvPr>
            <p:cNvSpPr/>
            <p:nvPr/>
          </p:nvSpPr>
          <p:spPr>
            <a:xfrm>
              <a:off x="498183" y="4341205"/>
              <a:ext cx="88506" cy="61490"/>
            </a:xfrm>
            <a:custGeom>
              <a:avLst/>
              <a:gdLst>
                <a:gd name="connsiteX0" fmla="*/ 997 w 88506"/>
                <a:gd name="connsiteY0" fmla="*/ 56268 h 61490"/>
                <a:gd name="connsiteX1" fmla="*/ 13641 w 88506"/>
                <a:gd name="connsiteY1" fmla="*/ 60483 h 61490"/>
                <a:gd name="connsiteX2" fmla="*/ 13641 w 88506"/>
                <a:gd name="connsiteY2" fmla="*/ 60483 h 61490"/>
                <a:gd name="connsiteX3" fmla="*/ 30968 w 88506"/>
                <a:gd name="connsiteY3" fmla="*/ 45029 h 61490"/>
                <a:gd name="connsiteX4" fmla="*/ 76394 w 88506"/>
                <a:gd name="connsiteY4" fmla="*/ 60483 h 61490"/>
                <a:gd name="connsiteX5" fmla="*/ 88101 w 88506"/>
                <a:gd name="connsiteY5" fmla="*/ 54863 h 61490"/>
                <a:gd name="connsiteX6" fmla="*/ 82482 w 88506"/>
                <a:gd name="connsiteY6" fmla="*/ 43155 h 61490"/>
                <a:gd name="connsiteX7" fmla="*/ 37056 w 88506"/>
                <a:gd name="connsiteY7" fmla="*/ 27701 h 61490"/>
                <a:gd name="connsiteX8" fmla="*/ 32841 w 88506"/>
                <a:gd name="connsiteY8" fmla="*/ 5223 h 61490"/>
                <a:gd name="connsiteX9" fmla="*/ 20197 w 88506"/>
                <a:gd name="connsiteY9" fmla="*/ 1008 h 61490"/>
                <a:gd name="connsiteX10" fmla="*/ 15982 w 88506"/>
                <a:gd name="connsiteY10" fmla="*/ 13652 h 61490"/>
                <a:gd name="connsiteX11" fmla="*/ 18324 w 88506"/>
                <a:gd name="connsiteY11" fmla="*/ 21613 h 61490"/>
                <a:gd name="connsiteX12" fmla="*/ 13641 w 88506"/>
                <a:gd name="connsiteY12" fmla="*/ 20209 h 61490"/>
                <a:gd name="connsiteX13" fmla="*/ 1933 w 88506"/>
                <a:gd name="connsiteY13" fmla="*/ 25828 h 61490"/>
                <a:gd name="connsiteX14" fmla="*/ 7553 w 88506"/>
                <a:gd name="connsiteY14" fmla="*/ 37536 h 61490"/>
                <a:gd name="connsiteX15" fmla="*/ 12236 w 88506"/>
                <a:gd name="connsiteY15" fmla="*/ 38941 h 61490"/>
                <a:gd name="connsiteX16" fmla="*/ 5680 w 88506"/>
                <a:gd name="connsiteY16" fmla="*/ 44092 h 61490"/>
                <a:gd name="connsiteX17" fmla="*/ 997 w 88506"/>
                <a:gd name="connsiteY17" fmla="*/ 56268 h 6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506" h="61490">
                  <a:moveTo>
                    <a:pt x="997" y="56268"/>
                  </a:moveTo>
                  <a:cubicBezTo>
                    <a:pt x="3338" y="60951"/>
                    <a:pt x="8958" y="62824"/>
                    <a:pt x="13641" y="60483"/>
                  </a:cubicBezTo>
                  <a:cubicBezTo>
                    <a:pt x="13641" y="60483"/>
                    <a:pt x="13641" y="60483"/>
                    <a:pt x="13641" y="60483"/>
                  </a:cubicBezTo>
                  <a:cubicBezTo>
                    <a:pt x="20665" y="57205"/>
                    <a:pt x="26753" y="51585"/>
                    <a:pt x="30968" y="45029"/>
                  </a:cubicBezTo>
                  <a:lnTo>
                    <a:pt x="76394" y="60483"/>
                  </a:lnTo>
                  <a:cubicBezTo>
                    <a:pt x="81077" y="62356"/>
                    <a:pt x="86696" y="59546"/>
                    <a:pt x="88101" y="54863"/>
                  </a:cubicBezTo>
                  <a:cubicBezTo>
                    <a:pt x="89506" y="50180"/>
                    <a:pt x="87165" y="44560"/>
                    <a:pt x="82482" y="43155"/>
                  </a:cubicBezTo>
                  <a:lnTo>
                    <a:pt x="37056" y="27701"/>
                  </a:lnTo>
                  <a:cubicBezTo>
                    <a:pt x="37993" y="19740"/>
                    <a:pt x="36588" y="12247"/>
                    <a:pt x="32841" y="5223"/>
                  </a:cubicBezTo>
                  <a:cubicBezTo>
                    <a:pt x="30500" y="540"/>
                    <a:pt x="24880" y="-1333"/>
                    <a:pt x="20197" y="1008"/>
                  </a:cubicBezTo>
                  <a:cubicBezTo>
                    <a:pt x="15514" y="3350"/>
                    <a:pt x="13641" y="8969"/>
                    <a:pt x="15982" y="13652"/>
                  </a:cubicBezTo>
                  <a:cubicBezTo>
                    <a:pt x="17387" y="15994"/>
                    <a:pt x="17856" y="18804"/>
                    <a:pt x="18324" y="21613"/>
                  </a:cubicBezTo>
                  <a:lnTo>
                    <a:pt x="13641" y="20209"/>
                  </a:lnTo>
                  <a:cubicBezTo>
                    <a:pt x="8958" y="18335"/>
                    <a:pt x="3338" y="21145"/>
                    <a:pt x="1933" y="25828"/>
                  </a:cubicBezTo>
                  <a:cubicBezTo>
                    <a:pt x="60" y="30511"/>
                    <a:pt x="2870" y="36131"/>
                    <a:pt x="7553" y="37536"/>
                  </a:cubicBezTo>
                  <a:lnTo>
                    <a:pt x="12236" y="38941"/>
                  </a:lnTo>
                  <a:cubicBezTo>
                    <a:pt x="10363" y="40814"/>
                    <a:pt x="8021" y="42687"/>
                    <a:pt x="5680" y="44092"/>
                  </a:cubicBezTo>
                  <a:cubicBezTo>
                    <a:pt x="528" y="45965"/>
                    <a:pt x="-1345" y="51585"/>
                    <a:pt x="997" y="56268"/>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0AD69DE7-2528-6D26-498C-4162F6D77352}"/>
                </a:ext>
              </a:extLst>
            </p:cNvPr>
            <p:cNvSpPr/>
            <p:nvPr/>
          </p:nvSpPr>
          <p:spPr>
            <a:xfrm>
              <a:off x="624156" y="4456908"/>
              <a:ext cx="63812" cy="90422"/>
            </a:xfrm>
            <a:custGeom>
              <a:avLst/>
              <a:gdLst>
                <a:gd name="connsiteX0" fmla="*/ 40804 w 63812"/>
                <a:gd name="connsiteY0" fmla="*/ 56236 h 90422"/>
                <a:gd name="connsiteX1" fmla="*/ 38462 w 63812"/>
                <a:gd name="connsiteY1" fmla="*/ 8469 h 90422"/>
                <a:gd name="connsiteX2" fmla="*/ 28628 w 63812"/>
                <a:gd name="connsiteY2" fmla="*/ 40 h 90422"/>
                <a:gd name="connsiteX3" fmla="*/ 19730 w 63812"/>
                <a:gd name="connsiteY3" fmla="*/ 9406 h 90422"/>
                <a:gd name="connsiteX4" fmla="*/ 22072 w 63812"/>
                <a:gd name="connsiteY4" fmla="*/ 57173 h 90422"/>
                <a:gd name="connsiteX5" fmla="*/ 2403 w 63812"/>
                <a:gd name="connsiteY5" fmla="*/ 69349 h 90422"/>
                <a:gd name="connsiteX6" fmla="*/ 2871 w 63812"/>
                <a:gd name="connsiteY6" fmla="*/ 82461 h 90422"/>
                <a:gd name="connsiteX7" fmla="*/ 15984 w 63812"/>
                <a:gd name="connsiteY7" fmla="*/ 81993 h 90422"/>
                <a:gd name="connsiteX8" fmla="*/ 22540 w 63812"/>
                <a:gd name="connsiteY8" fmla="*/ 76841 h 90422"/>
                <a:gd name="connsiteX9" fmla="*/ 23008 w 63812"/>
                <a:gd name="connsiteY9" fmla="*/ 81524 h 90422"/>
                <a:gd name="connsiteX10" fmla="*/ 32374 w 63812"/>
                <a:gd name="connsiteY10" fmla="*/ 90422 h 90422"/>
                <a:gd name="connsiteX11" fmla="*/ 32843 w 63812"/>
                <a:gd name="connsiteY11" fmla="*/ 90422 h 90422"/>
                <a:gd name="connsiteX12" fmla="*/ 41741 w 63812"/>
                <a:gd name="connsiteY12" fmla="*/ 80588 h 90422"/>
                <a:gd name="connsiteX13" fmla="*/ 41272 w 63812"/>
                <a:gd name="connsiteY13" fmla="*/ 75905 h 90422"/>
                <a:gd name="connsiteX14" fmla="*/ 48297 w 63812"/>
                <a:gd name="connsiteY14" fmla="*/ 80120 h 90422"/>
                <a:gd name="connsiteX15" fmla="*/ 61409 w 63812"/>
                <a:gd name="connsiteY15" fmla="*/ 79651 h 90422"/>
                <a:gd name="connsiteX16" fmla="*/ 60941 w 63812"/>
                <a:gd name="connsiteY16" fmla="*/ 66539 h 90422"/>
                <a:gd name="connsiteX17" fmla="*/ 40804 w 63812"/>
                <a:gd name="connsiteY17" fmla="*/ 56236 h 9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12" h="90422">
                  <a:moveTo>
                    <a:pt x="40804" y="56236"/>
                  </a:moveTo>
                  <a:lnTo>
                    <a:pt x="38462" y="8469"/>
                  </a:lnTo>
                  <a:cubicBezTo>
                    <a:pt x="37994" y="3318"/>
                    <a:pt x="33779" y="-429"/>
                    <a:pt x="28628" y="40"/>
                  </a:cubicBezTo>
                  <a:cubicBezTo>
                    <a:pt x="23477" y="508"/>
                    <a:pt x="19730" y="4723"/>
                    <a:pt x="19730" y="9406"/>
                  </a:cubicBezTo>
                  <a:lnTo>
                    <a:pt x="22072" y="57173"/>
                  </a:lnTo>
                  <a:cubicBezTo>
                    <a:pt x="14579" y="59046"/>
                    <a:pt x="7554" y="63261"/>
                    <a:pt x="2403" y="69349"/>
                  </a:cubicBezTo>
                  <a:cubicBezTo>
                    <a:pt x="-875" y="73095"/>
                    <a:pt x="-875" y="79183"/>
                    <a:pt x="2871" y="82461"/>
                  </a:cubicBezTo>
                  <a:cubicBezTo>
                    <a:pt x="6618" y="85739"/>
                    <a:pt x="12706" y="85739"/>
                    <a:pt x="15984" y="81993"/>
                  </a:cubicBezTo>
                  <a:cubicBezTo>
                    <a:pt x="17857" y="80120"/>
                    <a:pt x="20199" y="78246"/>
                    <a:pt x="22540" y="76841"/>
                  </a:cubicBezTo>
                  <a:lnTo>
                    <a:pt x="23008" y="81524"/>
                  </a:lnTo>
                  <a:cubicBezTo>
                    <a:pt x="23477" y="86676"/>
                    <a:pt x="27223" y="90422"/>
                    <a:pt x="32374" y="90422"/>
                  </a:cubicBezTo>
                  <a:lnTo>
                    <a:pt x="32843" y="90422"/>
                  </a:lnTo>
                  <a:cubicBezTo>
                    <a:pt x="37994" y="89954"/>
                    <a:pt x="42209" y="85739"/>
                    <a:pt x="41741" y="80588"/>
                  </a:cubicBezTo>
                  <a:lnTo>
                    <a:pt x="41272" y="75905"/>
                  </a:lnTo>
                  <a:cubicBezTo>
                    <a:pt x="44082" y="76841"/>
                    <a:pt x="46424" y="78246"/>
                    <a:pt x="48297" y="80120"/>
                  </a:cubicBezTo>
                  <a:cubicBezTo>
                    <a:pt x="52043" y="83398"/>
                    <a:pt x="58131" y="83398"/>
                    <a:pt x="61409" y="79651"/>
                  </a:cubicBezTo>
                  <a:cubicBezTo>
                    <a:pt x="64687" y="75905"/>
                    <a:pt x="64687" y="69817"/>
                    <a:pt x="60941" y="66539"/>
                  </a:cubicBezTo>
                  <a:cubicBezTo>
                    <a:pt x="55790" y="61387"/>
                    <a:pt x="48297" y="57641"/>
                    <a:pt x="40804" y="56236"/>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3867CAA4-B15A-2659-2CAD-A07810CA27D1}"/>
                </a:ext>
              </a:extLst>
            </p:cNvPr>
            <p:cNvSpPr/>
            <p:nvPr/>
          </p:nvSpPr>
          <p:spPr>
            <a:xfrm>
              <a:off x="666365" y="4440557"/>
              <a:ext cx="81016" cy="81484"/>
            </a:xfrm>
            <a:custGeom>
              <a:avLst/>
              <a:gdLst>
                <a:gd name="connsiteX0" fmla="*/ 71651 w 81016"/>
                <a:gd name="connsiteY0" fmla="*/ 30908 h 81484"/>
                <a:gd name="connsiteX1" fmla="*/ 49172 w 81016"/>
                <a:gd name="connsiteY1" fmla="*/ 36996 h 81484"/>
                <a:gd name="connsiteX2" fmla="*/ 15922 w 81016"/>
                <a:gd name="connsiteY2" fmla="*/ 2810 h 81484"/>
                <a:gd name="connsiteX3" fmla="*/ 2810 w 81016"/>
                <a:gd name="connsiteY3" fmla="*/ 2810 h 81484"/>
                <a:gd name="connsiteX4" fmla="*/ 2810 w 81016"/>
                <a:gd name="connsiteY4" fmla="*/ 15922 h 81484"/>
                <a:gd name="connsiteX5" fmla="*/ 2810 w 81016"/>
                <a:gd name="connsiteY5" fmla="*/ 15922 h 81484"/>
                <a:gd name="connsiteX6" fmla="*/ 36059 w 81016"/>
                <a:gd name="connsiteY6" fmla="*/ 50109 h 81484"/>
                <a:gd name="connsiteX7" fmla="*/ 29503 w 81016"/>
                <a:gd name="connsiteY7" fmla="*/ 72119 h 81484"/>
                <a:gd name="connsiteX8" fmla="*/ 38869 w 81016"/>
                <a:gd name="connsiteY8" fmla="*/ 81485 h 81484"/>
                <a:gd name="connsiteX9" fmla="*/ 38869 w 81016"/>
                <a:gd name="connsiteY9" fmla="*/ 81485 h 81484"/>
                <a:gd name="connsiteX10" fmla="*/ 38869 w 81016"/>
                <a:gd name="connsiteY10" fmla="*/ 81485 h 81484"/>
                <a:gd name="connsiteX11" fmla="*/ 48235 w 81016"/>
                <a:gd name="connsiteY11" fmla="*/ 72119 h 81484"/>
                <a:gd name="connsiteX12" fmla="*/ 50109 w 81016"/>
                <a:gd name="connsiteY12" fmla="*/ 63689 h 81484"/>
                <a:gd name="connsiteX13" fmla="*/ 53387 w 81016"/>
                <a:gd name="connsiteY13" fmla="*/ 66968 h 81484"/>
                <a:gd name="connsiteX14" fmla="*/ 66499 w 81016"/>
                <a:gd name="connsiteY14" fmla="*/ 66968 h 81484"/>
                <a:gd name="connsiteX15" fmla="*/ 66499 w 81016"/>
                <a:gd name="connsiteY15" fmla="*/ 53855 h 81484"/>
                <a:gd name="connsiteX16" fmla="*/ 63221 w 81016"/>
                <a:gd name="connsiteY16" fmla="*/ 50577 h 81484"/>
                <a:gd name="connsiteX17" fmla="*/ 71651 w 81016"/>
                <a:gd name="connsiteY17" fmla="*/ 49172 h 81484"/>
                <a:gd name="connsiteX18" fmla="*/ 81017 w 81016"/>
                <a:gd name="connsiteY18" fmla="*/ 39806 h 81484"/>
                <a:gd name="connsiteX19" fmla="*/ 71651 w 81016"/>
                <a:gd name="connsiteY19" fmla="*/ 30908 h 8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16" h="81484">
                  <a:moveTo>
                    <a:pt x="71651" y="30908"/>
                  </a:moveTo>
                  <a:cubicBezTo>
                    <a:pt x="63689" y="30908"/>
                    <a:pt x="56197" y="32781"/>
                    <a:pt x="49172" y="36996"/>
                  </a:cubicBezTo>
                  <a:lnTo>
                    <a:pt x="15922" y="2810"/>
                  </a:lnTo>
                  <a:cubicBezTo>
                    <a:pt x="12176" y="-937"/>
                    <a:pt x="6556" y="-937"/>
                    <a:pt x="2810" y="2810"/>
                  </a:cubicBezTo>
                  <a:cubicBezTo>
                    <a:pt x="-937" y="6556"/>
                    <a:pt x="-937" y="12176"/>
                    <a:pt x="2810" y="15922"/>
                  </a:cubicBezTo>
                  <a:lnTo>
                    <a:pt x="2810" y="15922"/>
                  </a:lnTo>
                  <a:lnTo>
                    <a:pt x="36059" y="50109"/>
                  </a:lnTo>
                  <a:cubicBezTo>
                    <a:pt x="31845" y="56665"/>
                    <a:pt x="29503" y="64158"/>
                    <a:pt x="29503" y="72119"/>
                  </a:cubicBezTo>
                  <a:cubicBezTo>
                    <a:pt x="29503" y="77270"/>
                    <a:pt x="33718" y="81485"/>
                    <a:pt x="38869" y="81485"/>
                  </a:cubicBezTo>
                  <a:cubicBezTo>
                    <a:pt x="38869" y="81485"/>
                    <a:pt x="38869" y="81485"/>
                    <a:pt x="38869" y="81485"/>
                  </a:cubicBezTo>
                  <a:lnTo>
                    <a:pt x="38869" y="81485"/>
                  </a:lnTo>
                  <a:cubicBezTo>
                    <a:pt x="44021" y="81485"/>
                    <a:pt x="48235" y="77270"/>
                    <a:pt x="48235" y="72119"/>
                  </a:cubicBezTo>
                  <a:cubicBezTo>
                    <a:pt x="48235" y="69309"/>
                    <a:pt x="48704" y="66499"/>
                    <a:pt x="50109" y="63689"/>
                  </a:cubicBezTo>
                  <a:lnTo>
                    <a:pt x="53387" y="66968"/>
                  </a:lnTo>
                  <a:cubicBezTo>
                    <a:pt x="57133" y="70714"/>
                    <a:pt x="62753" y="70714"/>
                    <a:pt x="66499" y="66968"/>
                  </a:cubicBezTo>
                  <a:cubicBezTo>
                    <a:pt x="70246" y="63221"/>
                    <a:pt x="70246" y="57601"/>
                    <a:pt x="66499" y="53855"/>
                  </a:cubicBezTo>
                  <a:lnTo>
                    <a:pt x="63221" y="50577"/>
                  </a:lnTo>
                  <a:cubicBezTo>
                    <a:pt x="66031" y="49640"/>
                    <a:pt x="68841" y="49172"/>
                    <a:pt x="71651" y="49172"/>
                  </a:cubicBezTo>
                  <a:cubicBezTo>
                    <a:pt x="76802" y="49172"/>
                    <a:pt x="81017" y="44957"/>
                    <a:pt x="81017" y="39806"/>
                  </a:cubicBezTo>
                  <a:cubicBezTo>
                    <a:pt x="80548" y="35123"/>
                    <a:pt x="76802" y="30908"/>
                    <a:pt x="71651" y="30908"/>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86F26098-9B00-05B9-119C-E848F3FFEBDB}"/>
                </a:ext>
              </a:extLst>
            </p:cNvPr>
            <p:cNvSpPr/>
            <p:nvPr/>
          </p:nvSpPr>
          <p:spPr>
            <a:xfrm>
              <a:off x="675433" y="4399289"/>
              <a:ext cx="90212" cy="64271"/>
            </a:xfrm>
            <a:custGeom>
              <a:avLst/>
              <a:gdLst>
                <a:gd name="connsiteX0" fmla="*/ 82719 w 90212"/>
                <a:gd name="connsiteY0" fmla="*/ 24409 h 64271"/>
                <a:gd name="connsiteX1" fmla="*/ 78036 w 90212"/>
                <a:gd name="connsiteY1" fmla="*/ 23472 h 64271"/>
                <a:gd name="connsiteX2" fmla="*/ 84124 w 90212"/>
                <a:gd name="connsiteY2" fmla="*/ 17384 h 64271"/>
                <a:gd name="connsiteX3" fmla="*/ 86466 w 90212"/>
                <a:gd name="connsiteY3" fmla="*/ 4272 h 64271"/>
                <a:gd name="connsiteX4" fmla="*/ 73353 w 90212"/>
                <a:gd name="connsiteY4" fmla="*/ 1462 h 64271"/>
                <a:gd name="connsiteX5" fmla="*/ 58367 w 90212"/>
                <a:gd name="connsiteY5" fmla="*/ 19257 h 64271"/>
                <a:gd name="connsiteX6" fmla="*/ 11537 w 90212"/>
                <a:gd name="connsiteY6" fmla="*/ 9891 h 64271"/>
                <a:gd name="connsiteX7" fmla="*/ 298 w 90212"/>
                <a:gd name="connsiteY7" fmla="*/ 17384 h 64271"/>
                <a:gd name="connsiteX8" fmla="*/ 7791 w 90212"/>
                <a:gd name="connsiteY8" fmla="*/ 28623 h 64271"/>
                <a:gd name="connsiteX9" fmla="*/ 54621 w 90212"/>
                <a:gd name="connsiteY9" fmla="*/ 37990 h 64271"/>
                <a:gd name="connsiteX10" fmla="*/ 61645 w 90212"/>
                <a:gd name="connsiteY10" fmla="*/ 60000 h 64271"/>
                <a:gd name="connsiteX11" fmla="*/ 74758 w 90212"/>
                <a:gd name="connsiteY11" fmla="*/ 62810 h 64271"/>
                <a:gd name="connsiteX12" fmla="*/ 77568 w 90212"/>
                <a:gd name="connsiteY12" fmla="*/ 49697 h 64271"/>
                <a:gd name="connsiteX13" fmla="*/ 77568 w 90212"/>
                <a:gd name="connsiteY13" fmla="*/ 49229 h 64271"/>
                <a:gd name="connsiteX14" fmla="*/ 74290 w 90212"/>
                <a:gd name="connsiteY14" fmla="*/ 41268 h 64271"/>
                <a:gd name="connsiteX15" fmla="*/ 78973 w 90212"/>
                <a:gd name="connsiteY15" fmla="*/ 42204 h 64271"/>
                <a:gd name="connsiteX16" fmla="*/ 80846 w 90212"/>
                <a:gd name="connsiteY16" fmla="*/ 42204 h 64271"/>
                <a:gd name="connsiteX17" fmla="*/ 90212 w 90212"/>
                <a:gd name="connsiteY17" fmla="*/ 32838 h 64271"/>
                <a:gd name="connsiteX18" fmla="*/ 82719 w 90212"/>
                <a:gd name="connsiteY18" fmla="*/ 24409 h 6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212" h="64271">
                  <a:moveTo>
                    <a:pt x="82719" y="24409"/>
                  </a:moveTo>
                  <a:lnTo>
                    <a:pt x="78036" y="23472"/>
                  </a:lnTo>
                  <a:cubicBezTo>
                    <a:pt x="79441" y="21131"/>
                    <a:pt x="81783" y="19257"/>
                    <a:pt x="84124" y="17384"/>
                  </a:cubicBezTo>
                  <a:cubicBezTo>
                    <a:pt x="88339" y="14574"/>
                    <a:pt x="89744" y="8486"/>
                    <a:pt x="86466" y="4272"/>
                  </a:cubicBezTo>
                  <a:cubicBezTo>
                    <a:pt x="83656" y="57"/>
                    <a:pt x="78036" y="-1348"/>
                    <a:pt x="73353" y="1462"/>
                  </a:cubicBezTo>
                  <a:cubicBezTo>
                    <a:pt x="66797" y="5677"/>
                    <a:pt x="61645" y="11765"/>
                    <a:pt x="58367" y="19257"/>
                  </a:cubicBezTo>
                  <a:lnTo>
                    <a:pt x="11537" y="9891"/>
                  </a:lnTo>
                  <a:cubicBezTo>
                    <a:pt x="6386" y="8955"/>
                    <a:pt x="1703" y="12233"/>
                    <a:pt x="298" y="17384"/>
                  </a:cubicBezTo>
                  <a:cubicBezTo>
                    <a:pt x="-1107" y="22536"/>
                    <a:pt x="2639" y="27219"/>
                    <a:pt x="7791" y="28623"/>
                  </a:cubicBezTo>
                  <a:lnTo>
                    <a:pt x="54621" y="37990"/>
                  </a:lnTo>
                  <a:cubicBezTo>
                    <a:pt x="54621" y="45951"/>
                    <a:pt x="57431" y="53444"/>
                    <a:pt x="61645" y="60000"/>
                  </a:cubicBezTo>
                  <a:cubicBezTo>
                    <a:pt x="64455" y="64215"/>
                    <a:pt x="70075" y="65620"/>
                    <a:pt x="74758" y="62810"/>
                  </a:cubicBezTo>
                  <a:cubicBezTo>
                    <a:pt x="78973" y="60000"/>
                    <a:pt x="80378" y="54380"/>
                    <a:pt x="77568" y="49697"/>
                  </a:cubicBezTo>
                  <a:cubicBezTo>
                    <a:pt x="77568" y="49697"/>
                    <a:pt x="77568" y="49697"/>
                    <a:pt x="77568" y="49229"/>
                  </a:cubicBezTo>
                  <a:cubicBezTo>
                    <a:pt x="76163" y="46887"/>
                    <a:pt x="74758" y="44078"/>
                    <a:pt x="74290" y="41268"/>
                  </a:cubicBezTo>
                  <a:lnTo>
                    <a:pt x="78973" y="42204"/>
                  </a:lnTo>
                  <a:cubicBezTo>
                    <a:pt x="79441" y="42204"/>
                    <a:pt x="80378" y="42204"/>
                    <a:pt x="80846" y="42204"/>
                  </a:cubicBezTo>
                  <a:cubicBezTo>
                    <a:pt x="85997" y="42204"/>
                    <a:pt x="90212" y="37990"/>
                    <a:pt x="90212" y="32838"/>
                  </a:cubicBezTo>
                  <a:cubicBezTo>
                    <a:pt x="90212" y="29092"/>
                    <a:pt x="87402" y="25345"/>
                    <a:pt x="82719" y="24409"/>
                  </a:cubicBez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072A8E58-76FC-B7F5-CC7E-1D397D7E4608}"/>
                </a:ext>
              </a:extLst>
            </p:cNvPr>
            <p:cNvSpPr/>
            <p:nvPr/>
          </p:nvSpPr>
          <p:spPr>
            <a:xfrm>
              <a:off x="529762" y="4293350"/>
              <a:ext cx="74724" cy="86265"/>
            </a:xfrm>
            <a:custGeom>
              <a:avLst/>
              <a:gdLst>
                <a:gd name="connsiteX0" fmla="*/ 7351 w 74724"/>
                <a:gd name="connsiteY0" fmla="*/ 44180 h 86265"/>
                <a:gd name="connsiteX1" fmla="*/ 15312 w 74724"/>
                <a:gd name="connsiteY1" fmla="*/ 45117 h 86265"/>
                <a:gd name="connsiteX2" fmla="*/ 30298 w 74724"/>
                <a:gd name="connsiteY2" fmla="*/ 42307 h 86265"/>
                <a:gd name="connsiteX3" fmla="*/ 57459 w 74724"/>
                <a:gd name="connsiteY3" fmla="*/ 82113 h 86265"/>
                <a:gd name="connsiteX4" fmla="*/ 70572 w 74724"/>
                <a:gd name="connsiteY4" fmla="*/ 84454 h 86265"/>
                <a:gd name="connsiteX5" fmla="*/ 72913 w 74724"/>
                <a:gd name="connsiteY5" fmla="*/ 71342 h 86265"/>
                <a:gd name="connsiteX6" fmla="*/ 46220 w 74724"/>
                <a:gd name="connsiteY6" fmla="*/ 31536 h 86265"/>
                <a:gd name="connsiteX7" fmla="*/ 56523 w 74724"/>
                <a:gd name="connsiteY7" fmla="*/ 10930 h 86265"/>
                <a:gd name="connsiteX8" fmla="*/ 49030 w 74724"/>
                <a:gd name="connsiteY8" fmla="*/ 159 h 86265"/>
                <a:gd name="connsiteX9" fmla="*/ 38259 w 74724"/>
                <a:gd name="connsiteY9" fmla="*/ 7652 h 86265"/>
                <a:gd name="connsiteX10" fmla="*/ 34981 w 74724"/>
                <a:gd name="connsiteY10" fmla="*/ 15614 h 86265"/>
                <a:gd name="connsiteX11" fmla="*/ 32171 w 74724"/>
                <a:gd name="connsiteY11" fmla="*/ 11399 h 86265"/>
                <a:gd name="connsiteX12" fmla="*/ 19058 w 74724"/>
                <a:gd name="connsiteY12" fmla="*/ 9057 h 86265"/>
                <a:gd name="connsiteX13" fmla="*/ 16717 w 74724"/>
                <a:gd name="connsiteY13" fmla="*/ 22170 h 86265"/>
                <a:gd name="connsiteX14" fmla="*/ 19527 w 74724"/>
                <a:gd name="connsiteY14" fmla="*/ 26385 h 86265"/>
                <a:gd name="connsiteX15" fmla="*/ 11097 w 74724"/>
                <a:gd name="connsiteY15" fmla="*/ 26385 h 86265"/>
                <a:gd name="connsiteX16" fmla="*/ 326 w 74724"/>
                <a:gd name="connsiteY16" fmla="*/ 33877 h 86265"/>
                <a:gd name="connsiteX17" fmla="*/ 7351 w 74724"/>
                <a:gd name="connsiteY17" fmla="*/ 44180 h 86265"/>
                <a:gd name="connsiteX18" fmla="*/ 7351 w 74724"/>
                <a:gd name="connsiteY18" fmla="*/ 44180 h 8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724" h="86265">
                  <a:moveTo>
                    <a:pt x="7351" y="44180"/>
                  </a:moveTo>
                  <a:cubicBezTo>
                    <a:pt x="10161" y="44648"/>
                    <a:pt x="12502" y="45117"/>
                    <a:pt x="15312" y="45117"/>
                  </a:cubicBezTo>
                  <a:cubicBezTo>
                    <a:pt x="20463" y="45117"/>
                    <a:pt x="25615" y="44180"/>
                    <a:pt x="30298" y="42307"/>
                  </a:cubicBezTo>
                  <a:lnTo>
                    <a:pt x="57459" y="82113"/>
                  </a:lnTo>
                  <a:cubicBezTo>
                    <a:pt x="60269" y="86327"/>
                    <a:pt x="66357" y="87732"/>
                    <a:pt x="70572" y="84454"/>
                  </a:cubicBezTo>
                  <a:cubicBezTo>
                    <a:pt x="74787" y="81176"/>
                    <a:pt x="76192" y="75556"/>
                    <a:pt x="72913" y="71342"/>
                  </a:cubicBezTo>
                  <a:lnTo>
                    <a:pt x="46220" y="31536"/>
                  </a:lnTo>
                  <a:cubicBezTo>
                    <a:pt x="51371" y="25916"/>
                    <a:pt x="55118" y="18892"/>
                    <a:pt x="56523" y="10930"/>
                  </a:cubicBezTo>
                  <a:cubicBezTo>
                    <a:pt x="57459" y="5779"/>
                    <a:pt x="54181" y="1096"/>
                    <a:pt x="49030" y="159"/>
                  </a:cubicBezTo>
                  <a:cubicBezTo>
                    <a:pt x="43879" y="-777"/>
                    <a:pt x="39196" y="2501"/>
                    <a:pt x="38259" y="7652"/>
                  </a:cubicBezTo>
                  <a:cubicBezTo>
                    <a:pt x="37791" y="10462"/>
                    <a:pt x="36854" y="13272"/>
                    <a:pt x="34981" y="15614"/>
                  </a:cubicBezTo>
                  <a:lnTo>
                    <a:pt x="32171" y="11399"/>
                  </a:lnTo>
                  <a:cubicBezTo>
                    <a:pt x="29361" y="7184"/>
                    <a:pt x="23273" y="5779"/>
                    <a:pt x="19058" y="9057"/>
                  </a:cubicBezTo>
                  <a:cubicBezTo>
                    <a:pt x="14844" y="11867"/>
                    <a:pt x="13439" y="17955"/>
                    <a:pt x="16717" y="22170"/>
                  </a:cubicBezTo>
                  <a:lnTo>
                    <a:pt x="19527" y="26385"/>
                  </a:lnTo>
                  <a:cubicBezTo>
                    <a:pt x="16717" y="26853"/>
                    <a:pt x="13907" y="26853"/>
                    <a:pt x="11097" y="26385"/>
                  </a:cubicBezTo>
                  <a:cubicBezTo>
                    <a:pt x="5946" y="25448"/>
                    <a:pt x="1263" y="28726"/>
                    <a:pt x="326" y="33877"/>
                  </a:cubicBezTo>
                  <a:cubicBezTo>
                    <a:pt x="-1079" y="38092"/>
                    <a:pt x="2200" y="42775"/>
                    <a:pt x="7351" y="44180"/>
                  </a:cubicBezTo>
                  <a:lnTo>
                    <a:pt x="7351" y="44180"/>
                  </a:lnTo>
                  <a:close/>
                </a:path>
              </a:pathLst>
            </a:custGeom>
            <a:gradFill flip="none" rotWithShape="1">
              <a:gsLst>
                <a:gs pos="100000">
                  <a:srgbClr val="71BEA2"/>
                </a:gs>
                <a:gs pos="0">
                  <a:srgbClr val="48A2D0"/>
                </a:gs>
                <a:gs pos="100000">
                  <a:srgbClr val="80C382"/>
                </a:gs>
              </a:gsLst>
              <a:lin ang="2700000" scaled="1"/>
              <a:tileRect/>
            </a:gradFill>
            <a:ln w="4663" cap="flat">
              <a:noFill/>
              <a:prstDash val="solid"/>
              <a:miter/>
            </a:ln>
          </p:spPr>
          <p:txBody>
            <a:bodyPr rtlCol="0" anchor="ctr"/>
            <a:lstStyle/>
            <a:p>
              <a:endParaRPr lang="fr-FR"/>
            </a:p>
          </p:txBody>
        </p:sp>
      </p:grpSp>
      <p:grpSp>
        <p:nvGrpSpPr>
          <p:cNvPr id="84" name="Groupe 83">
            <a:extLst>
              <a:ext uri="{FF2B5EF4-FFF2-40B4-BE49-F238E27FC236}">
                <a16:creationId xmlns:a16="http://schemas.microsoft.com/office/drawing/2014/main" id="{E3D66016-6795-5F93-1647-9EAB793A5A98}"/>
              </a:ext>
            </a:extLst>
          </p:cNvPr>
          <p:cNvGrpSpPr/>
          <p:nvPr/>
        </p:nvGrpSpPr>
        <p:grpSpPr>
          <a:xfrm>
            <a:off x="1010377" y="3503354"/>
            <a:ext cx="541309" cy="459581"/>
            <a:chOff x="429708" y="3681907"/>
            <a:chExt cx="409520" cy="347690"/>
          </a:xfrm>
        </p:grpSpPr>
        <p:sp>
          <p:nvSpPr>
            <p:cNvPr id="71" name="Forme libre : forme 70">
              <a:extLst>
                <a:ext uri="{FF2B5EF4-FFF2-40B4-BE49-F238E27FC236}">
                  <a16:creationId xmlns:a16="http://schemas.microsoft.com/office/drawing/2014/main" id="{43EEBB7F-1480-7972-38FB-C1E48001520E}"/>
                </a:ext>
              </a:extLst>
            </p:cNvPr>
            <p:cNvSpPr/>
            <p:nvPr/>
          </p:nvSpPr>
          <p:spPr>
            <a:xfrm rot="21435366">
              <a:off x="747824" y="3723510"/>
              <a:ext cx="76057" cy="91036"/>
            </a:xfrm>
            <a:custGeom>
              <a:avLst/>
              <a:gdLst>
                <a:gd name="connsiteX0" fmla="*/ 38029 w 76057"/>
                <a:gd name="connsiteY0" fmla="*/ 91037 h 91036"/>
                <a:gd name="connsiteX1" fmla="*/ 76058 w 76057"/>
                <a:gd name="connsiteY1" fmla="*/ 45518 h 91036"/>
                <a:gd name="connsiteX2" fmla="*/ 38029 w 76057"/>
                <a:gd name="connsiteY2" fmla="*/ 0 h 91036"/>
                <a:gd name="connsiteX3" fmla="*/ 0 w 76057"/>
                <a:gd name="connsiteY3" fmla="*/ 45518 h 91036"/>
                <a:gd name="connsiteX4" fmla="*/ 38029 w 76057"/>
                <a:gd name="connsiteY4" fmla="*/ 91037 h 9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7" h="91036">
                  <a:moveTo>
                    <a:pt x="38029" y="91037"/>
                  </a:moveTo>
                  <a:cubicBezTo>
                    <a:pt x="43600" y="71117"/>
                    <a:pt x="57447" y="54543"/>
                    <a:pt x="76058" y="45518"/>
                  </a:cubicBezTo>
                  <a:cubicBezTo>
                    <a:pt x="57423" y="36523"/>
                    <a:pt x="43566" y="19937"/>
                    <a:pt x="38029" y="0"/>
                  </a:cubicBezTo>
                  <a:cubicBezTo>
                    <a:pt x="32456" y="19919"/>
                    <a:pt x="18610" y="36492"/>
                    <a:pt x="0" y="45518"/>
                  </a:cubicBezTo>
                  <a:cubicBezTo>
                    <a:pt x="18611" y="54543"/>
                    <a:pt x="32458" y="71117"/>
                    <a:pt x="38029" y="91037"/>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507EB2EC-01A9-19EC-704B-95A3101F2F94}"/>
                </a:ext>
              </a:extLst>
            </p:cNvPr>
            <p:cNvSpPr/>
            <p:nvPr/>
          </p:nvSpPr>
          <p:spPr>
            <a:xfrm rot="21435366">
              <a:off x="477064" y="3929641"/>
              <a:ext cx="52345" cy="62635"/>
            </a:xfrm>
            <a:custGeom>
              <a:avLst/>
              <a:gdLst>
                <a:gd name="connsiteX0" fmla="*/ 26164 w 52345"/>
                <a:gd name="connsiteY0" fmla="*/ 0 h 62635"/>
                <a:gd name="connsiteX1" fmla="*/ 0 w 52345"/>
                <a:gd name="connsiteY1" fmla="*/ 31318 h 62635"/>
                <a:gd name="connsiteX2" fmla="*/ 26164 w 52345"/>
                <a:gd name="connsiteY2" fmla="*/ 62636 h 62635"/>
                <a:gd name="connsiteX3" fmla="*/ 52346 w 52345"/>
                <a:gd name="connsiteY3" fmla="*/ 31318 h 62635"/>
                <a:gd name="connsiteX4" fmla="*/ 26164 w 52345"/>
                <a:gd name="connsiteY4" fmla="*/ 0 h 62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5" h="62635">
                  <a:moveTo>
                    <a:pt x="26164" y="0"/>
                  </a:moveTo>
                  <a:cubicBezTo>
                    <a:pt x="22333" y="13706"/>
                    <a:pt x="12806" y="25110"/>
                    <a:pt x="0" y="31318"/>
                  </a:cubicBezTo>
                  <a:cubicBezTo>
                    <a:pt x="12806" y="37526"/>
                    <a:pt x="22333" y="48930"/>
                    <a:pt x="26164" y="62636"/>
                  </a:cubicBezTo>
                  <a:cubicBezTo>
                    <a:pt x="30003" y="48929"/>
                    <a:pt x="39536" y="37526"/>
                    <a:pt x="52346" y="31318"/>
                  </a:cubicBezTo>
                  <a:cubicBezTo>
                    <a:pt x="39518" y="25133"/>
                    <a:pt x="29978" y="13720"/>
                    <a:pt x="26164" y="0"/>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14AC7AA5-05DE-3E81-ED30-9CBF1F7B5D13}"/>
                </a:ext>
              </a:extLst>
            </p:cNvPr>
            <p:cNvSpPr/>
            <p:nvPr/>
          </p:nvSpPr>
          <p:spPr>
            <a:xfrm rot="21435366">
              <a:off x="690392" y="3681907"/>
              <a:ext cx="32123" cy="38449"/>
            </a:xfrm>
            <a:custGeom>
              <a:avLst/>
              <a:gdLst>
                <a:gd name="connsiteX0" fmla="*/ 16062 w 32123"/>
                <a:gd name="connsiteY0" fmla="*/ 38449 h 38449"/>
                <a:gd name="connsiteX1" fmla="*/ 32123 w 32123"/>
                <a:gd name="connsiteY1" fmla="*/ 19211 h 38449"/>
                <a:gd name="connsiteX2" fmla="*/ 16062 w 32123"/>
                <a:gd name="connsiteY2" fmla="*/ 0 h 38449"/>
                <a:gd name="connsiteX3" fmla="*/ 0 w 32123"/>
                <a:gd name="connsiteY3" fmla="*/ 19238 h 38449"/>
                <a:gd name="connsiteX4" fmla="*/ 16062 w 32123"/>
                <a:gd name="connsiteY4" fmla="*/ 38449 h 3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3" h="38449">
                  <a:moveTo>
                    <a:pt x="16062" y="38449"/>
                  </a:moveTo>
                  <a:cubicBezTo>
                    <a:pt x="18414" y="30032"/>
                    <a:pt x="24262" y="23028"/>
                    <a:pt x="32123" y="19211"/>
                  </a:cubicBezTo>
                  <a:cubicBezTo>
                    <a:pt x="24256" y="15415"/>
                    <a:pt x="18404" y="8416"/>
                    <a:pt x="16062" y="0"/>
                  </a:cubicBezTo>
                  <a:cubicBezTo>
                    <a:pt x="13709" y="8416"/>
                    <a:pt x="7862" y="15421"/>
                    <a:pt x="0" y="19238"/>
                  </a:cubicBezTo>
                  <a:cubicBezTo>
                    <a:pt x="7855" y="23049"/>
                    <a:pt x="13702" y="30043"/>
                    <a:pt x="16062" y="38449"/>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4A68ADEF-AD88-4C0C-2CB3-AE6FCE3CB2A8}"/>
                </a:ext>
              </a:extLst>
            </p:cNvPr>
            <p:cNvSpPr/>
            <p:nvPr/>
          </p:nvSpPr>
          <p:spPr>
            <a:xfrm rot="21435366">
              <a:off x="429708" y="3736374"/>
              <a:ext cx="409520" cy="293223"/>
            </a:xfrm>
            <a:custGeom>
              <a:avLst/>
              <a:gdLst>
                <a:gd name="connsiteX0" fmla="*/ 388270 w 409520"/>
                <a:gd name="connsiteY0" fmla="*/ 165644 h 293223"/>
                <a:gd name="connsiteX1" fmla="*/ 369958 w 409520"/>
                <a:gd name="connsiteY1" fmla="*/ 176296 h 293223"/>
                <a:gd name="connsiteX2" fmla="*/ 256055 w 409520"/>
                <a:gd name="connsiteY2" fmla="*/ 166248 h 293223"/>
                <a:gd name="connsiteX3" fmla="*/ 231680 w 409520"/>
                <a:gd name="connsiteY3" fmla="*/ 152723 h 293223"/>
                <a:gd name="connsiteX4" fmla="*/ 195481 w 409520"/>
                <a:gd name="connsiteY4" fmla="*/ 104968 h 293223"/>
                <a:gd name="connsiteX5" fmla="*/ 190090 w 409520"/>
                <a:gd name="connsiteY5" fmla="*/ 75453 h 293223"/>
                <a:gd name="connsiteX6" fmla="*/ 177993 w 409520"/>
                <a:gd name="connsiteY6" fmla="*/ 71690 h 293223"/>
                <a:gd name="connsiteX7" fmla="*/ 171197 w 409520"/>
                <a:gd name="connsiteY7" fmla="*/ 72907 h 293223"/>
                <a:gd name="connsiteX8" fmla="*/ 144263 w 409520"/>
                <a:gd name="connsiteY8" fmla="*/ 37357 h 293223"/>
                <a:gd name="connsiteX9" fmla="*/ 131464 w 409520"/>
                <a:gd name="connsiteY9" fmla="*/ 10332 h 293223"/>
                <a:gd name="connsiteX10" fmla="*/ 108646 w 409520"/>
                <a:gd name="connsiteY10" fmla="*/ 16088 h 293223"/>
                <a:gd name="connsiteX11" fmla="*/ 40789 w 409520"/>
                <a:gd name="connsiteY11" fmla="*/ 12696 h 293223"/>
                <a:gd name="connsiteX12" fmla="*/ 12696 w 409520"/>
                <a:gd name="connsiteY12" fmla="*/ 1823 h 293223"/>
                <a:gd name="connsiteX13" fmla="*/ 1823 w 409520"/>
                <a:gd name="connsiteY13" fmla="*/ 29916 h 293223"/>
                <a:gd name="connsiteX14" fmla="*/ 29916 w 409520"/>
                <a:gd name="connsiteY14" fmla="*/ 40789 h 293223"/>
                <a:gd name="connsiteX15" fmla="*/ 40476 w 409520"/>
                <a:gd name="connsiteY15" fmla="*/ 30592 h 293223"/>
                <a:gd name="connsiteX16" fmla="*/ 103425 w 409520"/>
                <a:gd name="connsiteY16" fmla="*/ 33724 h 293223"/>
                <a:gd name="connsiteX17" fmla="*/ 127313 w 409520"/>
                <a:gd name="connsiteY17" fmla="*/ 51296 h 293223"/>
                <a:gd name="connsiteX18" fmla="*/ 131562 w 409520"/>
                <a:gd name="connsiteY18" fmla="*/ 50184 h 293223"/>
                <a:gd name="connsiteX19" fmla="*/ 158218 w 409520"/>
                <a:gd name="connsiteY19" fmla="*/ 85363 h 293223"/>
                <a:gd name="connsiteX20" fmla="*/ 156741 w 409520"/>
                <a:gd name="connsiteY20" fmla="*/ 92942 h 293223"/>
                <a:gd name="connsiteX21" fmla="*/ 177993 w 409520"/>
                <a:gd name="connsiteY21" fmla="*/ 114193 h 293223"/>
                <a:gd name="connsiteX22" fmla="*/ 179872 w 409520"/>
                <a:gd name="connsiteY22" fmla="*/ 114005 h 293223"/>
                <a:gd name="connsiteX23" fmla="*/ 217453 w 409520"/>
                <a:gd name="connsiteY23" fmla="*/ 163604 h 293223"/>
                <a:gd name="connsiteX24" fmla="*/ 214903 w 409520"/>
                <a:gd name="connsiteY24" fmla="*/ 173473 h 293223"/>
                <a:gd name="connsiteX25" fmla="*/ 227278 w 409520"/>
                <a:gd name="connsiteY25" fmla="*/ 192711 h 293223"/>
                <a:gd name="connsiteX26" fmla="*/ 230338 w 409520"/>
                <a:gd name="connsiteY26" fmla="*/ 235527 h 293223"/>
                <a:gd name="connsiteX27" fmla="*/ 221957 w 409520"/>
                <a:gd name="connsiteY27" fmla="*/ 264271 h 293223"/>
                <a:gd name="connsiteX28" fmla="*/ 250701 w 409520"/>
                <a:gd name="connsiteY28" fmla="*/ 272651 h 293223"/>
                <a:gd name="connsiteX29" fmla="*/ 257182 w 409520"/>
                <a:gd name="connsiteY29" fmla="*/ 267149 h 293223"/>
                <a:gd name="connsiteX30" fmla="*/ 325732 w 409520"/>
                <a:gd name="connsiteY30" fmla="*/ 283470 h 293223"/>
                <a:gd name="connsiteX31" fmla="*/ 355027 w 409520"/>
                <a:gd name="connsiteY31" fmla="*/ 289863 h 293223"/>
                <a:gd name="connsiteX32" fmla="*/ 361419 w 409520"/>
                <a:gd name="connsiteY32" fmla="*/ 260568 h 293223"/>
                <a:gd name="connsiteX33" fmla="*/ 357310 w 409520"/>
                <a:gd name="connsiteY33" fmla="*/ 255866 h 293223"/>
                <a:gd name="connsiteX34" fmla="*/ 386086 w 409520"/>
                <a:gd name="connsiteY34" fmla="*/ 207923 h 293223"/>
                <a:gd name="connsiteX35" fmla="*/ 388270 w 409520"/>
                <a:gd name="connsiteY35" fmla="*/ 208147 h 293223"/>
                <a:gd name="connsiteX36" fmla="*/ 409521 w 409520"/>
                <a:gd name="connsiteY36" fmla="*/ 186895 h 293223"/>
                <a:gd name="connsiteX37" fmla="*/ 388270 w 409520"/>
                <a:gd name="connsiteY37" fmla="*/ 165644 h 293223"/>
                <a:gd name="connsiteX38" fmla="*/ 323661 w 409520"/>
                <a:gd name="connsiteY38" fmla="*/ 264577 h 293223"/>
                <a:gd name="connsiteX39" fmla="*/ 261473 w 409520"/>
                <a:gd name="connsiteY39" fmla="*/ 249763 h 293223"/>
                <a:gd name="connsiteX40" fmla="*/ 248207 w 409520"/>
                <a:gd name="connsiteY40" fmla="*/ 234207 h 293223"/>
                <a:gd name="connsiteX41" fmla="*/ 245236 w 409520"/>
                <a:gd name="connsiteY41" fmla="*/ 192599 h 293223"/>
                <a:gd name="connsiteX42" fmla="*/ 254484 w 409520"/>
                <a:gd name="connsiteY42" fmla="*/ 184054 h 293223"/>
                <a:gd name="connsiteX43" fmla="*/ 368392 w 409520"/>
                <a:gd name="connsiteY43" fmla="*/ 194103 h 293223"/>
                <a:gd name="connsiteX44" fmla="*/ 370709 w 409520"/>
                <a:gd name="connsiteY44" fmla="*/ 198791 h 293223"/>
                <a:gd name="connsiteX45" fmla="*/ 339329 w 409520"/>
                <a:gd name="connsiteY45" fmla="*/ 251074 h 293223"/>
                <a:gd name="connsiteX46" fmla="*/ 323661 w 409520"/>
                <a:gd name="connsiteY46" fmla="*/ 264577 h 29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9520" h="293223">
                  <a:moveTo>
                    <a:pt x="388270" y="165644"/>
                  </a:moveTo>
                  <a:cubicBezTo>
                    <a:pt x="380701" y="165669"/>
                    <a:pt x="373721" y="169730"/>
                    <a:pt x="369958" y="176296"/>
                  </a:cubicBezTo>
                  <a:lnTo>
                    <a:pt x="256055" y="166248"/>
                  </a:lnTo>
                  <a:cubicBezTo>
                    <a:pt x="252514" y="156228"/>
                    <a:pt x="242055" y="150425"/>
                    <a:pt x="231680" y="152723"/>
                  </a:cubicBezTo>
                  <a:lnTo>
                    <a:pt x="195481" y="104968"/>
                  </a:lnTo>
                  <a:cubicBezTo>
                    <a:pt x="202143" y="95328"/>
                    <a:pt x="199729" y="82114"/>
                    <a:pt x="190090" y="75453"/>
                  </a:cubicBezTo>
                  <a:cubicBezTo>
                    <a:pt x="186535" y="72996"/>
                    <a:pt x="182314" y="71683"/>
                    <a:pt x="177993" y="71690"/>
                  </a:cubicBezTo>
                  <a:cubicBezTo>
                    <a:pt x="175675" y="71716"/>
                    <a:pt x="173379" y="72127"/>
                    <a:pt x="171197" y="72907"/>
                  </a:cubicBezTo>
                  <a:lnTo>
                    <a:pt x="144263" y="37357"/>
                  </a:lnTo>
                  <a:cubicBezTo>
                    <a:pt x="148191" y="26360"/>
                    <a:pt x="142462" y="14260"/>
                    <a:pt x="131464" y="10332"/>
                  </a:cubicBezTo>
                  <a:cubicBezTo>
                    <a:pt x="123395" y="7450"/>
                    <a:pt x="114383" y="9722"/>
                    <a:pt x="108646" y="16088"/>
                  </a:cubicBezTo>
                  <a:lnTo>
                    <a:pt x="40789" y="12696"/>
                  </a:lnTo>
                  <a:cubicBezTo>
                    <a:pt x="36034" y="1936"/>
                    <a:pt x="23456" y="-2932"/>
                    <a:pt x="12696" y="1823"/>
                  </a:cubicBezTo>
                  <a:cubicBezTo>
                    <a:pt x="1936" y="6578"/>
                    <a:pt x="-2932" y="19156"/>
                    <a:pt x="1823" y="29916"/>
                  </a:cubicBezTo>
                  <a:cubicBezTo>
                    <a:pt x="6578" y="40676"/>
                    <a:pt x="19156" y="45544"/>
                    <a:pt x="29916" y="40789"/>
                  </a:cubicBezTo>
                  <a:cubicBezTo>
                    <a:pt x="34533" y="38749"/>
                    <a:pt x="38275" y="35135"/>
                    <a:pt x="40476" y="30592"/>
                  </a:cubicBezTo>
                  <a:lnTo>
                    <a:pt x="103425" y="33724"/>
                  </a:lnTo>
                  <a:cubicBezTo>
                    <a:pt x="105169" y="45173"/>
                    <a:pt x="115864" y="53040"/>
                    <a:pt x="127313" y="51296"/>
                  </a:cubicBezTo>
                  <a:cubicBezTo>
                    <a:pt x="128764" y="51075"/>
                    <a:pt x="130189" y="50702"/>
                    <a:pt x="131562" y="50184"/>
                  </a:cubicBezTo>
                  <a:lnTo>
                    <a:pt x="158218" y="85363"/>
                  </a:lnTo>
                  <a:cubicBezTo>
                    <a:pt x="157262" y="87776"/>
                    <a:pt x="156761" y="90346"/>
                    <a:pt x="156741" y="92942"/>
                  </a:cubicBezTo>
                  <a:cubicBezTo>
                    <a:pt x="156756" y="104672"/>
                    <a:pt x="166262" y="114178"/>
                    <a:pt x="177993" y="114193"/>
                  </a:cubicBezTo>
                  <a:cubicBezTo>
                    <a:pt x="178637" y="114193"/>
                    <a:pt x="179245" y="114059"/>
                    <a:pt x="179872" y="114005"/>
                  </a:cubicBezTo>
                  <a:lnTo>
                    <a:pt x="217453" y="163604"/>
                  </a:lnTo>
                  <a:cubicBezTo>
                    <a:pt x="215804" y="166634"/>
                    <a:pt x="214928" y="170024"/>
                    <a:pt x="214903" y="173473"/>
                  </a:cubicBezTo>
                  <a:cubicBezTo>
                    <a:pt x="214926" y="181750"/>
                    <a:pt x="219756" y="189258"/>
                    <a:pt x="227278" y="192711"/>
                  </a:cubicBezTo>
                  <a:lnTo>
                    <a:pt x="230338" y="235527"/>
                  </a:lnTo>
                  <a:cubicBezTo>
                    <a:pt x="220086" y="241150"/>
                    <a:pt x="216335" y="254019"/>
                    <a:pt x="221957" y="264271"/>
                  </a:cubicBezTo>
                  <a:cubicBezTo>
                    <a:pt x="227581" y="274522"/>
                    <a:pt x="240449" y="278274"/>
                    <a:pt x="250701" y="272651"/>
                  </a:cubicBezTo>
                  <a:cubicBezTo>
                    <a:pt x="253211" y="271274"/>
                    <a:pt x="255416" y="269402"/>
                    <a:pt x="257182" y="267149"/>
                  </a:cubicBezTo>
                  <a:lnTo>
                    <a:pt x="325732" y="283470"/>
                  </a:lnTo>
                  <a:cubicBezTo>
                    <a:pt x="332057" y="293325"/>
                    <a:pt x="345173" y="296187"/>
                    <a:pt x="355027" y="289863"/>
                  </a:cubicBezTo>
                  <a:cubicBezTo>
                    <a:pt x="364882" y="283538"/>
                    <a:pt x="367744" y="270423"/>
                    <a:pt x="361419" y="260568"/>
                  </a:cubicBezTo>
                  <a:cubicBezTo>
                    <a:pt x="360289" y="258806"/>
                    <a:pt x="358904" y="257222"/>
                    <a:pt x="357310" y="255866"/>
                  </a:cubicBezTo>
                  <a:lnTo>
                    <a:pt x="386086" y="207923"/>
                  </a:lnTo>
                  <a:cubicBezTo>
                    <a:pt x="386810" y="208036"/>
                    <a:pt x="387539" y="208111"/>
                    <a:pt x="388270" y="208147"/>
                  </a:cubicBezTo>
                  <a:cubicBezTo>
                    <a:pt x="400007" y="208147"/>
                    <a:pt x="409521" y="198632"/>
                    <a:pt x="409521" y="186895"/>
                  </a:cubicBezTo>
                  <a:cubicBezTo>
                    <a:pt x="409521" y="175158"/>
                    <a:pt x="400007" y="165644"/>
                    <a:pt x="388270" y="165644"/>
                  </a:cubicBezTo>
                  <a:close/>
                  <a:moveTo>
                    <a:pt x="323661" y="264577"/>
                  </a:moveTo>
                  <a:lnTo>
                    <a:pt x="261473" y="249763"/>
                  </a:lnTo>
                  <a:cubicBezTo>
                    <a:pt x="259995" y="242654"/>
                    <a:pt x="254993" y="236790"/>
                    <a:pt x="248207" y="234207"/>
                  </a:cubicBezTo>
                  <a:lnTo>
                    <a:pt x="245236" y="192599"/>
                  </a:lnTo>
                  <a:cubicBezTo>
                    <a:pt x="249113" y="190752"/>
                    <a:pt x="252337" y="187772"/>
                    <a:pt x="254484" y="184054"/>
                  </a:cubicBezTo>
                  <a:lnTo>
                    <a:pt x="368392" y="194103"/>
                  </a:lnTo>
                  <a:cubicBezTo>
                    <a:pt x="368966" y="195756"/>
                    <a:pt x="369744" y="197331"/>
                    <a:pt x="370709" y="198791"/>
                  </a:cubicBezTo>
                  <a:lnTo>
                    <a:pt x="339329" y="251074"/>
                  </a:lnTo>
                  <a:cubicBezTo>
                    <a:pt x="332120" y="252559"/>
                    <a:pt x="326193" y="257667"/>
                    <a:pt x="323661" y="264577"/>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grpSp>
      <p:grpSp>
        <p:nvGrpSpPr>
          <p:cNvPr id="75" name="Graphique 26" descr="Tracteur avec un remplissage uni">
            <a:extLst>
              <a:ext uri="{FF2B5EF4-FFF2-40B4-BE49-F238E27FC236}">
                <a16:creationId xmlns:a16="http://schemas.microsoft.com/office/drawing/2014/main" id="{6C6AB239-AE5F-BC76-2937-A6AA699D8D86}"/>
              </a:ext>
            </a:extLst>
          </p:cNvPr>
          <p:cNvGrpSpPr/>
          <p:nvPr/>
        </p:nvGrpSpPr>
        <p:grpSpPr>
          <a:xfrm>
            <a:off x="1016622" y="2578630"/>
            <a:ext cx="450731" cy="336466"/>
            <a:chOff x="460032" y="2779037"/>
            <a:chExt cx="363341" cy="271230"/>
          </a:xfrm>
          <a:gradFill flip="none" rotWithShape="1">
            <a:gsLst>
              <a:gs pos="100000">
                <a:srgbClr val="71BEA2"/>
              </a:gs>
              <a:gs pos="0">
                <a:srgbClr val="48A2D0"/>
              </a:gs>
              <a:gs pos="100000">
                <a:srgbClr val="80C382"/>
              </a:gs>
            </a:gsLst>
            <a:lin ang="2700000" scaled="1"/>
            <a:tileRect/>
          </a:gradFill>
        </p:grpSpPr>
        <p:sp>
          <p:nvSpPr>
            <p:cNvPr id="76" name="Forme libre : forme 75">
              <a:extLst>
                <a:ext uri="{FF2B5EF4-FFF2-40B4-BE49-F238E27FC236}">
                  <a16:creationId xmlns:a16="http://schemas.microsoft.com/office/drawing/2014/main" id="{160B4326-D897-CABD-AF11-261A8B374B38}"/>
                </a:ext>
              </a:extLst>
            </p:cNvPr>
            <p:cNvSpPr/>
            <p:nvPr/>
          </p:nvSpPr>
          <p:spPr>
            <a:xfrm>
              <a:off x="460032" y="2779037"/>
              <a:ext cx="349273" cy="228147"/>
            </a:xfrm>
            <a:custGeom>
              <a:avLst/>
              <a:gdLst>
                <a:gd name="connsiteX0" fmla="*/ 67429 w 349273"/>
                <a:gd name="connsiteY0" fmla="*/ 97047 h 228147"/>
                <a:gd name="connsiteX1" fmla="*/ 67429 w 349273"/>
                <a:gd name="connsiteY1" fmla="*/ 29132 h 228147"/>
                <a:gd name="connsiteX2" fmla="*/ 131463 w 349273"/>
                <a:gd name="connsiteY2" fmla="*/ 29132 h 228147"/>
                <a:gd name="connsiteX3" fmla="*/ 164935 w 349273"/>
                <a:gd name="connsiteY3" fmla="*/ 97047 h 228147"/>
                <a:gd name="connsiteX4" fmla="*/ 164935 w 349273"/>
                <a:gd name="connsiteY4" fmla="*/ 97047 h 228147"/>
                <a:gd name="connsiteX5" fmla="*/ 67914 w 349273"/>
                <a:gd name="connsiteY5" fmla="*/ 97047 h 228147"/>
                <a:gd name="connsiteX6" fmla="*/ 67429 w 349273"/>
                <a:gd name="connsiteY6" fmla="*/ 97047 h 228147"/>
                <a:gd name="connsiteX7" fmla="*/ 67429 w 349273"/>
                <a:gd name="connsiteY7" fmla="*/ 97047 h 228147"/>
                <a:gd name="connsiteX8" fmla="*/ 329384 w 349273"/>
                <a:gd name="connsiteY8" fmla="*/ 97047 h 228147"/>
                <a:gd name="connsiteX9" fmla="*/ 271657 w 349273"/>
                <a:gd name="connsiteY9" fmla="*/ 97047 h 228147"/>
                <a:gd name="connsiteX10" fmla="*/ 271657 w 349273"/>
                <a:gd name="connsiteY10" fmla="*/ 53387 h 228147"/>
                <a:gd name="connsiteX11" fmla="*/ 281359 w 349273"/>
                <a:gd name="connsiteY11" fmla="*/ 43685 h 228147"/>
                <a:gd name="connsiteX12" fmla="*/ 281359 w 349273"/>
                <a:gd name="connsiteY12" fmla="*/ 24281 h 228147"/>
                <a:gd name="connsiteX13" fmla="*/ 252253 w 349273"/>
                <a:gd name="connsiteY13" fmla="*/ 53387 h 228147"/>
                <a:gd name="connsiteX14" fmla="*/ 252253 w 349273"/>
                <a:gd name="connsiteY14" fmla="*/ 97047 h 228147"/>
                <a:gd name="connsiteX15" fmla="*/ 197437 w 349273"/>
                <a:gd name="connsiteY15" fmla="*/ 97047 h 228147"/>
                <a:gd name="connsiteX16" fmla="*/ 195981 w 349273"/>
                <a:gd name="connsiteY16" fmla="*/ 93651 h 228147"/>
                <a:gd name="connsiteX17" fmla="*/ 157658 w 349273"/>
                <a:gd name="connsiteY17" fmla="*/ 16034 h 228147"/>
                <a:gd name="connsiteX18" fmla="*/ 131463 w 349273"/>
                <a:gd name="connsiteY18" fmla="*/ 26 h 228147"/>
                <a:gd name="connsiteX19" fmla="*/ 67914 w 349273"/>
                <a:gd name="connsiteY19" fmla="*/ 26 h 228147"/>
                <a:gd name="connsiteX20" fmla="*/ 38808 w 349273"/>
                <a:gd name="connsiteY20" fmla="*/ 29132 h 228147"/>
                <a:gd name="connsiteX21" fmla="*/ 38808 w 349273"/>
                <a:gd name="connsiteY21" fmla="*/ 97047 h 228147"/>
                <a:gd name="connsiteX22" fmla="*/ 28621 w 349273"/>
                <a:gd name="connsiteY22" fmla="*/ 103353 h 228147"/>
                <a:gd name="connsiteX23" fmla="*/ 24255 w 349273"/>
                <a:gd name="connsiteY23" fmla="*/ 111600 h 228147"/>
                <a:gd name="connsiteX24" fmla="*/ 24255 w 349273"/>
                <a:gd name="connsiteY24" fmla="*/ 126153 h 228147"/>
                <a:gd name="connsiteX25" fmla="*/ 25225 w 349273"/>
                <a:gd name="connsiteY25" fmla="*/ 130519 h 228147"/>
                <a:gd name="connsiteX26" fmla="*/ 3396 w 349273"/>
                <a:gd name="connsiteY26" fmla="*/ 147497 h 228147"/>
                <a:gd name="connsiteX27" fmla="*/ 0 w 349273"/>
                <a:gd name="connsiteY27" fmla="*/ 155259 h 228147"/>
                <a:gd name="connsiteX28" fmla="*/ 3396 w 349273"/>
                <a:gd name="connsiteY28" fmla="*/ 163020 h 228147"/>
                <a:gd name="connsiteX29" fmla="*/ 16493 w 349273"/>
                <a:gd name="connsiteY29" fmla="*/ 162050 h 228147"/>
                <a:gd name="connsiteX30" fmla="*/ 69855 w 349273"/>
                <a:gd name="connsiteY30" fmla="*/ 135855 h 228147"/>
                <a:gd name="connsiteX31" fmla="*/ 77131 w 349273"/>
                <a:gd name="connsiteY31" fmla="*/ 135855 h 228147"/>
                <a:gd name="connsiteX32" fmla="*/ 154748 w 349273"/>
                <a:gd name="connsiteY32" fmla="*/ 208620 h 228147"/>
                <a:gd name="connsiteX33" fmla="*/ 154748 w 349273"/>
                <a:gd name="connsiteY33" fmla="*/ 217837 h 228147"/>
                <a:gd name="connsiteX34" fmla="*/ 162994 w 349273"/>
                <a:gd name="connsiteY34" fmla="*/ 228024 h 228147"/>
                <a:gd name="connsiteX35" fmla="*/ 170756 w 349273"/>
                <a:gd name="connsiteY35" fmla="*/ 225599 h 228147"/>
                <a:gd name="connsiteX36" fmla="*/ 174152 w 349273"/>
                <a:gd name="connsiteY36" fmla="*/ 218322 h 228147"/>
                <a:gd name="connsiteX37" fmla="*/ 174152 w 349273"/>
                <a:gd name="connsiteY37" fmla="*/ 208620 h 228147"/>
                <a:gd name="connsiteX38" fmla="*/ 259530 w 349273"/>
                <a:gd name="connsiteY38" fmla="*/ 208620 h 228147"/>
                <a:gd name="connsiteX39" fmla="*/ 319682 w 349273"/>
                <a:gd name="connsiteY39" fmla="*/ 164961 h 228147"/>
                <a:gd name="connsiteX40" fmla="*/ 336661 w 349273"/>
                <a:gd name="connsiteY40" fmla="*/ 167386 h 228147"/>
                <a:gd name="connsiteX41" fmla="*/ 345393 w 349273"/>
                <a:gd name="connsiteY41" fmla="*/ 165446 h 228147"/>
                <a:gd name="connsiteX42" fmla="*/ 349274 w 349273"/>
                <a:gd name="connsiteY42" fmla="*/ 157684 h 228147"/>
                <a:gd name="connsiteX43" fmla="*/ 349274 w 349273"/>
                <a:gd name="connsiteY43" fmla="*/ 116451 h 228147"/>
                <a:gd name="connsiteX44" fmla="*/ 343452 w 349273"/>
                <a:gd name="connsiteY44" fmla="*/ 102868 h 228147"/>
                <a:gd name="connsiteX45" fmla="*/ 329384 w 349273"/>
                <a:gd name="connsiteY45" fmla="*/ 97047 h 2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273" h="228147">
                  <a:moveTo>
                    <a:pt x="67429" y="97047"/>
                  </a:moveTo>
                  <a:lnTo>
                    <a:pt x="67429" y="29132"/>
                  </a:lnTo>
                  <a:lnTo>
                    <a:pt x="131463" y="29132"/>
                  </a:lnTo>
                  <a:lnTo>
                    <a:pt x="164935" y="97047"/>
                  </a:lnTo>
                  <a:lnTo>
                    <a:pt x="164935" y="97047"/>
                  </a:lnTo>
                  <a:lnTo>
                    <a:pt x="67914" y="97047"/>
                  </a:lnTo>
                  <a:lnTo>
                    <a:pt x="67429" y="97047"/>
                  </a:lnTo>
                  <a:lnTo>
                    <a:pt x="67429" y="97047"/>
                  </a:lnTo>
                  <a:close/>
                  <a:moveTo>
                    <a:pt x="329384" y="97047"/>
                  </a:moveTo>
                  <a:lnTo>
                    <a:pt x="271657" y="97047"/>
                  </a:lnTo>
                  <a:lnTo>
                    <a:pt x="271657" y="53387"/>
                  </a:lnTo>
                  <a:cubicBezTo>
                    <a:pt x="271657" y="48051"/>
                    <a:pt x="276023" y="43685"/>
                    <a:pt x="281359" y="43685"/>
                  </a:cubicBezTo>
                  <a:lnTo>
                    <a:pt x="281359" y="24281"/>
                  </a:lnTo>
                  <a:cubicBezTo>
                    <a:pt x="265351" y="24281"/>
                    <a:pt x="252253" y="37379"/>
                    <a:pt x="252253" y="53387"/>
                  </a:cubicBezTo>
                  <a:lnTo>
                    <a:pt x="252253" y="97047"/>
                  </a:lnTo>
                  <a:lnTo>
                    <a:pt x="197437" y="97047"/>
                  </a:lnTo>
                  <a:cubicBezTo>
                    <a:pt x="196951" y="96076"/>
                    <a:pt x="196466" y="95106"/>
                    <a:pt x="195981" y="93651"/>
                  </a:cubicBezTo>
                  <a:lnTo>
                    <a:pt x="157658" y="16034"/>
                  </a:lnTo>
                  <a:cubicBezTo>
                    <a:pt x="152807" y="5847"/>
                    <a:pt x="142620" y="-459"/>
                    <a:pt x="131463" y="26"/>
                  </a:cubicBezTo>
                  <a:lnTo>
                    <a:pt x="67914" y="26"/>
                  </a:lnTo>
                  <a:cubicBezTo>
                    <a:pt x="51906" y="26"/>
                    <a:pt x="38808" y="13124"/>
                    <a:pt x="38808" y="29132"/>
                  </a:cubicBezTo>
                  <a:lnTo>
                    <a:pt x="38808" y="97047"/>
                  </a:lnTo>
                  <a:lnTo>
                    <a:pt x="28621" y="103353"/>
                  </a:lnTo>
                  <a:cubicBezTo>
                    <a:pt x="25710" y="105293"/>
                    <a:pt x="24255" y="108204"/>
                    <a:pt x="24255" y="111600"/>
                  </a:cubicBezTo>
                  <a:lnTo>
                    <a:pt x="24255" y="126153"/>
                  </a:lnTo>
                  <a:cubicBezTo>
                    <a:pt x="24255" y="127608"/>
                    <a:pt x="24740" y="129063"/>
                    <a:pt x="25225" y="130519"/>
                  </a:cubicBezTo>
                  <a:cubicBezTo>
                    <a:pt x="17464" y="135370"/>
                    <a:pt x="10187" y="140706"/>
                    <a:pt x="3396" y="147497"/>
                  </a:cubicBezTo>
                  <a:cubicBezTo>
                    <a:pt x="1455" y="149438"/>
                    <a:pt x="0" y="152348"/>
                    <a:pt x="0" y="155259"/>
                  </a:cubicBezTo>
                  <a:cubicBezTo>
                    <a:pt x="0" y="158169"/>
                    <a:pt x="1455" y="161080"/>
                    <a:pt x="3396" y="163020"/>
                  </a:cubicBezTo>
                  <a:cubicBezTo>
                    <a:pt x="7277" y="165931"/>
                    <a:pt x="12613" y="165931"/>
                    <a:pt x="16493" y="162050"/>
                  </a:cubicBezTo>
                  <a:cubicBezTo>
                    <a:pt x="39778" y="138765"/>
                    <a:pt x="63548" y="135855"/>
                    <a:pt x="69855" y="135855"/>
                  </a:cubicBezTo>
                  <a:lnTo>
                    <a:pt x="77131" y="135855"/>
                  </a:lnTo>
                  <a:cubicBezTo>
                    <a:pt x="119335" y="135855"/>
                    <a:pt x="153292" y="166901"/>
                    <a:pt x="154748" y="208620"/>
                  </a:cubicBezTo>
                  <a:lnTo>
                    <a:pt x="154748" y="217837"/>
                  </a:lnTo>
                  <a:cubicBezTo>
                    <a:pt x="154748" y="222688"/>
                    <a:pt x="158143" y="227054"/>
                    <a:pt x="162994" y="228024"/>
                  </a:cubicBezTo>
                  <a:cubicBezTo>
                    <a:pt x="165905" y="228509"/>
                    <a:pt x="168816" y="227539"/>
                    <a:pt x="170756" y="225599"/>
                  </a:cubicBezTo>
                  <a:cubicBezTo>
                    <a:pt x="172696" y="223658"/>
                    <a:pt x="174152" y="221233"/>
                    <a:pt x="174152" y="218322"/>
                  </a:cubicBezTo>
                  <a:lnTo>
                    <a:pt x="174152" y="208620"/>
                  </a:lnTo>
                  <a:lnTo>
                    <a:pt x="259530" y="208620"/>
                  </a:lnTo>
                  <a:cubicBezTo>
                    <a:pt x="267776" y="182425"/>
                    <a:pt x="292031" y="164961"/>
                    <a:pt x="319682" y="164961"/>
                  </a:cubicBezTo>
                  <a:cubicBezTo>
                    <a:pt x="325504" y="164961"/>
                    <a:pt x="330840" y="165931"/>
                    <a:pt x="336661" y="167386"/>
                  </a:cubicBezTo>
                  <a:cubicBezTo>
                    <a:pt x="339571" y="168357"/>
                    <a:pt x="342967" y="167386"/>
                    <a:pt x="345393" y="165446"/>
                  </a:cubicBezTo>
                  <a:cubicBezTo>
                    <a:pt x="347818" y="163506"/>
                    <a:pt x="349274" y="160595"/>
                    <a:pt x="349274" y="157684"/>
                  </a:cubicBezTo>
                  <a:lnTo>
                    <a:pt x="349274" y="116451"/>
                  </a:lnTo>
                  <a:cubicBezTo>
                    <a:pt x="349274" y="111115"/>
                    <a:pt x="347333" y="106263"/>
                    <a:pt x="343452" y="102868"/>
                  </a:cubicBezTo>
                  <a:cubicBezTo>
                    <a:pt x="339571" y="98987"/>
                    <a:pt x="334720" y="97047"/>
                    <a:pt x="329384" y="97047"/>
                  </a:cubicBezTo>
                  <a:close/>
                </a:path>
              </a:pathLst>
            </a:custGeom>
            <a:grpFill/>
            <a:ln w="4763"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4CBA1221-FFCA-39F5-2BDA-B2FD16AF15C8}"/>
                </a:ext>
              </a:extLst>
            </p:cNvPr>
            <p:cNvSpPr/>
            <p:nvPr/>
          </p:nvSpPr>
          <p:spPr>
            <a:xfrm>
              <a:off x="478951" y="2931870"/>
              <a:ext cx="116424" cy="116424"/>
            </a:xfrm>
            <a:custGeom>
              <a:avLst/>
              <a:gdLst>
                <a:gd name="connsiteX0" fmla="*/ 58212 w 116424"/>
                <a:gd name="connsiteY0" fmla="*/ 92169 h 116424"/>
                <a:gd name="connsiteX1" fmla="*/ 24255 w 116424"/>
                <a:gd name="connsiteY1" fmla="*/ 58212 h 116424"/>
                <a:gd name="connsiteX2" fmla="*/ 58212 w 116424"/>
                <a:gd name="connsiteY2" fmla="*/ 24255 h 116424"/>
                <a:gd name="connsiteX3" fmla="*/ 92169 w 116424"/>
                <a:gd name="connsiteY3" fmla="*/ 58212 h 116424"/>
                <a:gd name="connsiteX4" fmla="*/ 58212 w 116424"/>
                <a:gd name="connsiteY4" fmla="*/ 92169 h 116424"/>
                <a:gd name="connsiteX5" fmla="*/ 58212 w 116424"/>
                <a:gd name="connsiteY5" fmla="*/ 92169 h 116424"/>
                <a:gd name="connsiteX6" fmla="*/ 58212 w 116424"/>
                <a:gd name="connsiteY6" fmla="*/ 0 h 116424"/>
                <a:gd name="connsiteX7" fmla="*/ 0 w 116424"/>
                <a:gd name="connsiteY7" fmla="*/ 55302 h 116424"/>
                <a:gd name="connsiteX8" fmla="*/ 0 w 116424"/>
                <a:gd name="connsiteY8" fmla="*/ 55787 h 116424"/>
                <a:gd name="connsiteX9" fmla="*/ 0 w 116424"/>
                <a:gd name="connsiteY9" fmla="*/ 58212 h 116424"/>
                <a:gd name="connsiteX10" fmla="*/ 58212 w 116424"/>
                <a:gd name="connsiteY10" fmla="*/ 116425 h 116424"/>
                <a:gd name="connsiteX11" fmla="*/ 116425 w 116424"/>
                <a:gd name="connsiteY11" fmla="*/ 58212 h 116424"/>
                <a:gd name="connsiteX12" fmla="*/ 116425 w 116424"/>
                <a:gd name="connsiteY12" fmla="*/ 55787 h 116424"/>
                <a:gd name="connsiteX13" fmla="*/ 58212 w 116424"/>
                <a:gd name="connsiteY13" fmla="*/ 0 h 1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424" h="116424">
                  <a:moveTo>
                    <a:pt x="58212" y="92169"/>
                  </a:moveTo>
                  <a:cubicBezTo>
                    <a:pt x="39293" y="92169"/>
                    <a:pt x="24255" y="77131"/>
                    <a:pt x="24255" y="58212"/>
                  </a:cubicBezTo>
                  <a:cubicBezTo>
                    <a:pt x="24255" y="39293"/>
                    <a:pt x="39293" y="24255"/>
                    <a:pt x="58212" y="24255"/>
                  </a:cubicBezTo>
                  <a:cubicBezTo>
                    <a:pt x="77131" y="24255"/>
                    <a:pt x="92169" y="39293"/>
                    <a:pt x="92169" y="58212"/>
                  </a:cubicBezTo>
                  <a:cubicBezTo>
                    <a:pt x="92169" y="77131"/>
                    <a:pt x="77131" y="92169"/>
                    <a:pt x="58212" y="92169"/>
                  </a:cubicBezTo>
                  <a:lnTo>
                    <a:pt x="58212" y="92169"/>
                  </a:lnTo>
                  <a:close/>
                  <a:moveTo>
                    <a:pt x="58212" y="0"/>
                  </a:moveTo>
                  <a:cubicBezTo>
                    <a:pt x="27166" y="0"/>
                    <a:pt x="1455" y="24255"/>
                    <a:pt x="0" y="55302"/>
                  </a:cubicBezTo>
                  <a:lnTo>
                    <a:pt x="0" y="55787"/>
                  </a:lnTo>
                  <a:cubicBezTo>
                    <a:pt x="0" y="56757"/>
                    <a:pt x="0" y="57242"/>
                    <a:pt x="0" y="58212"/>
                  </a:cubicBezTo>
                  <a:cubicBezTo>
                    <a:pt x="0" y="90229"/>
                    <a:pt x="26196" y="116425"/>
                    <a:pt x="58212" y="116425"/>
                  </a:cubicBezTo>
                  <a:cubicBezTo>
                    <a:pt x="90229" y="116425"/>
                    <a:pt x="116425" y="90229"/>
                    <a:pt x="116425" y="58212"/>
                  </a:cubicBezTo>
                  <a:cubicBezTo>
                    <a:pt x="116425" y="57242"/>
                    <a:pt x="116425" y="56757"/>
                    <a:pt x="116425" y="55787"/>
                  </a:cubicBezTo>
                  <a:cubicBezTo>
                    <a:pt x="115454" y="24740"/>
                    <a:pt x="89744" y="0"/>
                    <a:pt x="58212" y="0"/>
                  </a:cubicBezTo>
                  <a:close/>
                </a:path>
              </a:pathLst>
            </a:custGeom>
            <a:grpFill/>
            <a:ln w="4763"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CB6A2678-D77C-A1DE-2AF6-04BEC1CF1052}"/>
                </a:ext>
              </a:extLst>
            </p:cNvPr>
            <p:cNvSpPr/>
            <p:nvPr/>
          </p:nvSpPr>
          <p:spPr>
            <a:xfrm>
              <a:off x="736220" y="2963393"/>
              <a:ext cx="87153" cy="86874"/>
            </a:xfrm>
            <a:custGeom>
              <a:avLst/>
              <a:gdLst>
                <a:gd name="connsiteX0" fmla="*/ 43495 w 87153"/>
                <a:gd name="connsiteY0" fmla="*/ 67923 h 86874"/>
                <a:gd name="connsiteX1" fmla="*/ 19239 w 87153"/>
                <a:gd name="connsiteY1" fmla="*/ 43668 h 86874"/>
                <a:gd name="connsiteX2" fmla="*/ 43495 w 87153"/>
                <a:gd name="connsiteY2" fmla="*/ 19413 h 86874"/>
                <a:gd name="connsiteX3" fmla="*/ 67750 w 87153"/>
                <a:gd name="connsiteY3" fmla="*/ 43668 h 86874"/>
                <a:gd name="connsiteX4" fmla="*/ 43495 w 87153"/>
                <a:gd name="connsiteY4" fmla="*/ 67923 h 86874"/>
                <a:gd name="connsiteX5" fmla="*/ 72601 w 87153"/>
                <a:gd name="connsiteY5" fmla="*/ 11166 h 86874"/>
                <a:gd name="connsiteX6" fmla="*/ 17784 w 87153"/>
                <a:gd name="connsiteY6" fmla="*/ 8255 h 86874"/>
                <a:gd name="connsiteX7" fmla="*/ 3716 w 87153"/>
                <a:gd name="connsiteY7" fmla="*/ 61132 h 86874"/>
                <a:gd name="connsiteX8" fmla="*/ 52711 w 87153"/>
                <a:gd name="connsiteY8" fmla="*/ 85872 h 86874"/>
                <a:gd name="connsiteX9" fmla="*/ 87154 w 87153"/>
                <a:gd name="connsiteY9" fmla="*/ 43183 h 86874"/>
                <a:gd name="connsiteX10" fmla="*/ 72601 w 87153"/>
                <a:gd name="connsiteY10" fmla="*/ 11166 h 86874"/>
                <a:gd name="connsiteX11" fmla="*/ 72601 w 87153"/>
                <a:gd name="connsiteY11" fmla="*/ 11166 h 8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53" h="86874">
                  <a:moveTo>
                    <a:pt x="43495" y="67923"/>
                  </a:moveTo>
                  <a:cubicBezTo>
                    <a:pt x="29912" y="67923"/>
                    <a:pt x="19239" y="57251"/>
                    <a:pt x="19239" y="43668"/>
                  </a:cubicBezTo>
                  <a:cubicBezTo>
                    <a:pt x="19239" y="30085"/>
                    <a:pt x="29912" y="19413"/>
                    <a:pt x="43495" y="19413"/>
                  </a:cubicBezTo>
                  <a:cubicBezTo>
                    <a:pt x="57077" y="19413"/>
                    <a:pt x="67750" y="30085"/>
                    <a:pt x="67750" y="43668"/>
                  </a:cubicBezTo>
                  <a:cubicBezTo>
                    <a:pt x="67750" y="57251"/>
                    <a:pt x="57077" y="67923"/>
                    <a:pt x="43495" y="67923"/>
                  </a:cubicBezTo>
                  <a:close/>
                  <a:moveTo>
                    <a:pt x="72601" y="11166"/>
                  </a:moveTo>
                  <a:cubicBezTo>
                    <a:pt x="57077" y="-2417"/>
                    <a:pt x="34278" y="-3872"/>
                    <a:pt x="17784" y="8255"/>
                  </a:cubicBezTo>
                  <a:cubicBezTo>
                    <a:pt x="1291" y="20383"/>
                    <a:pt x="-4531" y="42698"/>
                    <a:pt x="3716" y="61132"/>
                  </a:cubicBezTo>
                  <a:cubicBezTo>
                    <a:pt x="11963" y="80051"/>
                    <a:pt x="32822" y="90238"/>
                    <a:pt x="52711" y="85872"/>
                  </a:cubicBezTo>
                  <a:cubicBezTo>
                    <a:pt x="73086" y="81506"/>
                    <a:pt x="87154" y="63557"/>
                    <a:pt x="87154" y="43183"/>
                  </a:cubicBezTo>
                  <a:cubicBezTo>
                    <a:pt x="87154" y="31055"/>
                    <a:pt x="82303" y="19413"/>
                    <a:pt x="72601" y="11166"/>
                  </a:cubicBezTo>
                  <a:lnTo>
                    <a:pt x="72601" y="11166"/>
                  </a:lnTo>
                  <a:close/>
                </a:path>
              </a:pathLst>
            </a:custGeom>
            <a:grpFill/>
            <a:ln w="4763" cap="flat">
              <a:noFill/>
              <a:prstDash val="solid"/>
              <a:miter/>
            </a:ln>
          </p:spPr>
          <p:txBody>
            <a:bodyPr rtlCol="0" anchor="ctr"/>
            <a:lstStyle/>
            <a:p>
              <a:endParaRPr lang="fr-FR"/>
            </a:p>
          </p:txBody>
        </p:sp>
      </p:grpSp>
      <p:sp>
        <p:nvSpPr>
          <p:cNvPr id="80" name="Forme libre : forme 79">
            <a:extLst>
              <a:ext uri="{FF2B5EF4-FFF2-40B4-BE49-F238E27FC236}">
                <a16:creationId xmlns:a16="http://schemas.microsoft.com/office/drawing/2014/main" id="{CA91095B-1989-4690-969B-50085EE0472D}"/>
              </a:ext>
            </a:extLst>
          </p:cNvPr>
          <p:cNvSpPr/>
          <p:nvPr/>
        </p:nvSpPr>
        <p:spPr>
          <a:xfrm>
            <a:off x="1035557" y="2106883"/>
            <a:ext cx="432298" cy="356646"/>
          </a:xfrm>
          <a:custGeom>
            <a:avLst/>
            <a:gdLst>
              <a:gd name="connsiteX0" fmla="*/ 178959 w 357918"/>
              <a:gd name="connsiteY0" fmla="*/ 259491 h 295282"/>
              <a:gd name="connsiteX1" fmla="*/ 98428 w 357918"/>
              <a:gd name="connsiteY1" fmla="*/ 178959 h 295282"/>
              <a:gd name="connsiteX2" fmla="*/ 178959 w 357918"/>
              <a:gd name="connsiteY2" fmla="*/ 98428 h 295282"/>
              <a:gd name="connsiteX3" fmla="*/ 259491 w 357918"/>
              <a:gd name="connsiteY3" fmla="*/ 178959 h 295282"/>
              <a:gd name="connsiteX4" fmla="*/ 178959 w 357918"/>
              <a:gd name="connsiteY4" fmla="*/ 259491 h 295282"/>
              <a:gd name="connsiteX5" fmla="*/ 89480 w 357918"/>
              <a:gd name="connsiteY5" fmla="*/ 116323 h 295282"/>
              <a:gd name="connsiteX6" fmla="*/ 35792 w 357918"/>
              <a:gd name="connsiteY6" fmla="*/ 116323 h 295282"/>
              <a:gd name="connsiteX7" fmla="*/ 35792 w 357918"/>
              <a:gd name="connsiteY7" fmla="*/ 80532 h 295282"/>
              <a:gd name="connsiteX8" fmla="*/ 89480 w 357918"/>
              <a:gd name="connsiteY8" fmla="*/ 80532 h 295282"/>
              <a:gd name="connsiteX9" fmla="*/ 89480 w 357918"/>
              <a:gd name="connsiteY9" fmla="*/ 116323 h 295282"/>
              <a:gd name="connsiteX10" fmla="*/ 340022 w 357918"/>
              <a:gd name="connsiteY10" fmla="*/ 44740 h 295282"/>
              <a:gd name="connsiteX11" fmla="*/ 250543 w 357918"/>
              <a:gd name="connsiteY11" fmla="*/ 44740 h 295282"/>
              <a:gd name="connsiteX12" fmla="*/ 223699 w 357918"/>
              <a:gd name="connsiteY12" fmla="*/ 0 h 295282"/>
              <a:gd name="connsiteX13" fmla="*/ 134219 w 357918"/>
              <a:gd name="connsiteY13" fmla="*/ 0 h 295282"/>
              <a:gd name="connsiteX14" fmla="*/ 107376 w 357918"/>
              <a:gd name="connsiteY14" fmla="*/ 44740 h 295282"/>
              <a:gd name="connsiteX15" fmla="*/ 17896 w 357918"/>
              <a:gd name="connsiteY15" fmla="*/ 44740 h 295282"/>
              <a:gd name="connsiteX16" fmla="*/ 0 w 357918"/>
              <a:gd name="connsiteY16" fmla="*/ 62636 h 295282"/>
              <a:gd name="connsiteX17" fmla="*/ 0 w 357918"/>
              <a:gd name="connsiteY17" fmla="*/ 277387 h 295282"/>
              <a:gd name="connsiteX18" fmla="*/ 17896 w 357918"/>
              <a:gd name="connsiteY18" fmla="*/ 295283 h 295282"/>
              <a:gd name="connsiteX19" fmla="*/ 340022 w 357918"/>
              <a:gd name="connsiteY19" fmla="*/ 295283 h 295282"/>
              <a:gd name="connsiteX20" fmla="*/ 357918 w 357918"/>
              <a:gd name="connsiteY20" fmla="*/ 277387 h 295282"/>
              <a:gd name="connsiteX21" fmla="*/ 357918 w 357918"/>
              <a:gd name="connsiteY21" fmla="*/ 62636 h 295282"/>
              <a:gd name="connsiteX22" fmla="*/ 340022 w 357918"/>
              <a:gd name="connsiteY22" fmla="*/ 44740 h 29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7918" h="295282">
                <a:moveTo>
                  <a:pt x="178959" y="259491"/>
                </a:moveTo>
                <a:cubicBezTo>
                  <a:pt x="134219" y="259491"/>
                  <a:pt x="98428" y="223699"/>
                  <a:pt x="98428" y="178959"/>
                </a:cubicBezTo>
                <a:cubicBezTo>
                  <a:pt x="98428" y="134219"/>
                  <a:pt x="134219" y="98428"/>
                  <a:pt x="178959" y="98428"/>
                </a:cubicBezTo>
                <a:cubicBezTo>
                  <a:pt x="223699" y="98428"/>
                  <a:pt x="259491" y="134219"/>
                  <a:pt x="259491" y="178959"/>
                </a:cubicBezTo>
                <a:cubicBezTo>
                  <a:pt x="259491" y="223699"/>
                  <a:pt x="223699" y="259491"/>
                  <a:pt x="178959" y="259491"/>
                </a:cubicBezTo>
                <a:close/>
                <a:moveTo>
                  <a:pt x="89480" y="116323"/>
                </a:moveTo>
                <a:lnTo>
                  <a:pt x="35792" y="116323"/>
                </a:lnTo>
                <a:lnTo>
                  <a:pt x="35792" y="80532"/>
                </a:lnTo>
                <a:lnTo>
                  <a:pt x="89480" y="80532"/>
                </a:lnTo>
                <a:lnTo>
                  <a:pt x="89480" y="116323"/>
                </a:lnTo>
                <a:close/>
                <a:moveTo>
                  <a:pt x="340022" y="44740"/>
                </a:moveTo>
                <a:lnTo>
                  <a:pt x="250543" y="44740"/>
                </a:lnTo>
                <a:lnTo>
                  <a:pt x="223699" y="0"/>
                </a:lnTo>
                <a:lnTo>
                  <a:pt x="134219" y="0"/>
                </a:lnTo>
                <a:lnTo>
                  <a:pt x="107376" y="44740"/>
                </a:lnTo>
                <a:lnTo>
                  <a:pt x="17896" y="44740"/>
                </a:lnTo>
                <a:cubicBezTo>
                  <a:pt x="8053" y="44740"/>
                  <a:pt x="0" y="52793"/>
                  <a:pt x="0" y="62636"/>
                </a:cubicBezTo>
                <a:lnTo>
                  <a:pt x="0" y="277387"/>
                </a:lnTo>
                <a:cubicBezTo>
                  <a:pt x="0" y="287229"/>
                  <a:pt x="8053" y="295283"/>
                  <a:pt x="17896" y="295283"/>
                </a:cubicBezTo>
                <a:lnTo>
                  <a:pt x="340022" y="295283"/>
                </a:lnTo>
                <a:cubicBezTo>
                  <a:pt x="349865" y="295283"/>
                  <a:pt x="357918" y="287229"/>
                  <a:pt x="357918" y="277387"/>
                </a:cubicBezTo>
                <a:lnTo>
                  <a:pt x="357918" y="62636"/>
                </a:lnTo>
                <a:cubicBezTo>
                  <a:pt x="357918" y="52793"/>
                  <a:pt x="349865" y="44740"/>
                  <a:pt x="340022" y="44740"/>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F843CB6D-5EA0-20EE-E984-B53228C3D68A}"/>
              </a:ext>
            </a:extLst>
          </p:cNvPr>
          <p:cNvSpPr/>
          <p:nvPr/>
        </p:nvSpPr>
        <p:spPr>
          <a:xfrm>
            <a:off x="1180858" y="2250287"/>
            <a:ext cx="151304" cy="151304"/>
          </a:xfrm>
          <a:custGeom>
            <a:avLst/>
            <a:gdLst>
              <a:gd name="connsiteX0" fmla="*/ 62636 w 125271"/>
              <a:gd name="connsiteY0" fmla="*/ 17896 h 125271"/>
              <a:gd name="connsiteX1" fmla="*/ 17896 w 125271"/>
              <a:gd name="connsiteY1" fmla="*/ 62636 h 125271"/>
              <a:gd name="connsiteX2" fmla="*/ 62636 w 125271"/>
              <a:gd name="connsiteY2" fmla="*/ 107376 h 125271"/>
              <a:gd name="connsiteX3" fmla="*/ 107376 w 125271"/>
              <a:gd name="connsiteY3" fmla="*/ 62636 h 125271"/>
              <a:gd name="connsiteX4" fmla="*/ 62636 w 125271"/>
              <a:gd name="connsiteY4" fmla="*/ 17896 h 125271"/>
              <a:gd name="connsiteX5" fmla="*/ 62636 w 125271"/>
              <a:gd name="connsiteY5" fmla="*/ 125271 h 125271"/>
              <a:gd name="connsiteX6" fmla="*/ 0 w 125271"/>
              <a:gd name="connsiteY6" fmla="*/ 62636 h 125271"/>
              <a:gd name="connsiteX7" fmla="*/ 62636 w 125271"/>
              <a:gd name="connsiteY7" fmla="*/ 0 h 125271"/>
              <a:gd name="connsiteX8" fmla="*/ 125271 w 125271"/>
              <a:gd name="connsiteY8" fmla="*/ 62636 h 125271"/>
              <a:gd name="connsiteX9" fmla="*/ 62636 w 125271"/>
              <a:gd name="connsiteY9" fmla="*/ 125271 h 12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71" h="125271">
                <a:moveTo>
                  <a:pt x="62636" y="17896"/>
                </a:moveTo>
                <a:cubicBezTo>
                  <a:pt x="37581" y="17896"/>
                  <a:pt x="17896" y="37581"/>
                  <a:pt x="17896" y="62636"/>
                </a:cubicBezTo>
                <a:cubicBezTo>
                  <a:pt x="17896" y="87690"/>
                  <a:pt x="37581" y="107376"/>
                  <a:pt x="62636" y="107376"/>
                </a:cubicBezTo>
                <a:cubicBezTo>
                  <a:pt x="87690" y="107376"/>
                  <a:pt x="107376" y="87690"/>
                  <a:pt x="107376" y="62636"/>
                </a:cubicBezTo>
                <a:cubicBezTo>
                  <a:pt x="107376" y="37581"/>
                  <a:pt x="87690" y="17896"/>
                  <a:pt x="62636" y="17896"/>
                </a:cubicBezTo>
                <a:close/>
                <a:moveTo>
                  <a:pt x="62636" y="125271"/>
                </a:moveTo>
                <a:cubicBezTo>
                  <a:pt x="27739" y="125271"/>
                  <a:pt x="0" y="97533"/>
                  <a:pt x="0" y="62636"/>
                </a:cubicBezTo>
                <a:cubicBezTo>
                  <a:pt x="0" y="27739"/>
                  <a:pt x="27739" y="0"/>
                  <a:pt x="62636" y="0"/>
                </a:cubicBezTo>
                <a:cubicBezTo>
                  <a:pt x="97533" y="0"/>
                  <a:pt x="125271" y="27739"/>
                  <a:pt x="125271" y="62636"/>
                </a:cubicBezTo>
                <a:cubicBezTo>
                  <a:pt x="125271" y="97533"/>
                  <a:pt x="97533" y="125271"/>
                  <a:pt x="62636" y="125271"/>
                </a:cubicBezTo>
                <a:close/>
              </a:path>
            </a:pathLst>
          </a:custGeom>
          <a:gradFill flip="none" rotWithShape="1">
            <a:gsLst>
              <a:gs pos="100000">
                <a:srgbClr val="71BEA2"/>
              </a:gs>
              <a:gs pos="0">
                <a:srgbClr val="48A2D0"/>
              </a:gs>
              <a:gs pos="100000">
                <a:srgbClr val="80C382"/>
              </a:gs>
            </a:gsLst>
            <a:lin ang="2700000" scaled="1"/>
            <a:tileRect/>
          </a:gradFill>
          <a:ln w="4465" cap="flat">
            <a:noFill/>
            <a:prstDash val="solid"/>
            <a:miter/>
          </a:ln>
        </p:spPr>
        <p:txBody>
          <a:bodyPr rtlCol="0" anchor="ctr"/>
          <a:lstStyle/>
          <a:p>
            <a:endParaRPr lang="fr-FR"/>
          </a:p>
        </p:txBody>
      </p:sp>
    </p:spTree>
    <p:extLst>
      <p:ext uri="{BB962C8B-B14F-4D97-AF65-F5344CB8AC3E}">
        <p14:creationId xmlns:p14="http://schemas.microsoft.com/office/powerpoint/2010/main" val="2858920842"/>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14CDA6DB-7E60-8E32-070B-639E6A6E0EEC}"/>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888"/>
                </a:solidFill>
              </a:rPr>
              <a:t>Impacts potentiels sur l’environnement</a:t>
            </a:r>
          </a:p>
          <a:p>
            <a:pPr marL="571500" indent="-571500">
              <a:buFont typeface="+mj-lt"/>
              <a:buAutoNum type="romanUcPeriod"/>
            </a:pPr>
            <a:r>
              <a:rPr lang="fr-FR" dirty="0">
                <a:solidFill>
                  <a:srgbClr val="2F3888"/>
                </a:solidFill>
              </a:rPr>
              <a:t>Impacts potentiels sur l’aménagement du territoire</a:t>
            </a:r>
          </a:p>
          <a:p>
            <a:pPr marL="571500" indent="-571500">
              <a:buFont typeface="+mj-lt"/>
              <a:buAutoNum type="romanUcPeriod"/>
            </a:pPr>
            <a:r>
              <a:rPr lang="fr-FR" b="1" dirty="0">
                <a:solidFill>
                  <a:srgbClr val="71BEA2"/>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2943300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374352" cy="461665"/>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VIII - Enjeux socio-économiques</a:t>
            </a: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728" y="5879637"/>
            <a:ext cx="2410336" cy="924318"/>
          </a:xfrm>
          <a:prstGeom prst="rect">
            <a:avLst/>
          </a:prstGeom>
        </p:spPr>
      </p:pic>
      <p:pic>
        <p:nvPicPr>
          <p:cNvPr id="4" name="Graphique 3">
            <a:extLst>
              <a:ext uri="{FF2B5EF4-FFF2-40B4-BE49-F238E27FC236}">
                <a16:creationId xmlns:a16="http://schemas.microsoft.com/office/drawing/2014/main" id="{8FCA890A-D48F-C613-C3A3-A0B70D076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317" y="4377662"/>
            <a:ext cx="6166214" cy="284036"/>
          </a:xfrm>
          <a:prstGeom prst="rect">
            <a:avLst/>
          </a:prstGeom>
        </p:spPr>
      </p:pic>
      <p:sp>
        <p:nvSpPr>
          <p:cNvPr id="5" name="ZoneTexte 4">
            <a:extLst>
              <a:ext uri="{FF2B5EF4-FFF2-40B4-BE49-F238E27FC236}">
                <a16:creationId xmlns:a16="http://schemas.microsoft.com/office/drawing/2014/main" id="{20FEDB0F-257B-9EF0-ADBD-BABFD2062BDF}"/>
              </a:ext>
            </a:extLst>
          </p:cNvPr>
          <p:cNvSpPr txBox="1"/>
          <p:nvPr/>
        </p:nvSpPr>
        <p:spPr>
          <a:xfrm>
            <a:off x="1590120" y="4391645"/>
            <a:ext cx="5415124" cy="280846"/>
          </a:xfrm>
          <a:prstGeom prst="rect">
            <a:avLst/>
          </a:prstGeom>
          <a:noFill/>
        </p:spPr>
        <p:txBody>
          <a:bodyPr wrap="square" rtlCol="0">
            <a:spAutoFit/>
          </a:bodyPr>
          <a:lstStyle/>
          <a:p>
            <a:pPr defTabSz="457200"/>
            <a:r>
              <a:rPr lang="fr-FR" sz="1225" dirty="0">
                <a:solidFill>
                  <a:prstClr val="white"/>
                </a:solidFill>
                <a:latin typeface="Blinker SemiBold" panose="02000000000000000000" pitchFamily="2" charset="0"/>
              </a:rPr>
              <a:t>Retombées locales annuelles pour les EPCI et département de la Marne</a:t>
            </a:r>
          </a:p>
        </p:txBody>
      </p:sp>
      <p:pic>
        <p:nvPicPr>
          <p:cNvPr id="6" name="Graphique 5">
            <a:extLst>
              <a:ext uri="{FF2B5EF4-FFF2-40B4-BE49-F238E27FC236}">
                <a16:creationId xmlns:a16="http://schemas.microsoft.com/office/drawing/2014/main" id="{EA37723F-F015-2556-C8B1-F3C38491BF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316" y="1324966"/>
            <a:ext cx="4342391" cy="246964"/>
          </a:xfrm>
          <a:prstGeom prst="rect">
            <a:avLst/>
          </a:prstGeom>
        </p:spPr>
      </p:pic>
      <p:sp>
        <p:nvSpPr>
          <p:cNvPr id="9" name="ZoneTexte 8">
            <a:extLst>
              <a:ext uri="{FF2B5EF4-FFF2-40B4-BE49-F238E27FC236}">
                <a16:creationId xmlns:a16="http://schemas.microsoft.com/office/drawing/2014/main" id="{CC510E66-3C24-AAE9-EE1D-4C2B5185BD92}"/>
              </a:ext>
            </a:extLst>
          </p:cNvPr>
          <p:cNvSpPr txBox="1"/>
          <p:nvPr/>
        </p:nvSpPr>
        <p:spPr>
          <a:xfrm>
            <a:off x="1590120" y="1288903"/>
            <a:ext cx="3530520" cy="280846"/>
          </a:xfrm>
          <a:prstGeom prst="rect">
            <a:avLst/>
          </a:prstGeom>
          <a:noFill/>
        </p:spPr>
        <p:txBody>
          <a:bodyPr wrap="square" rtlCol="0">
            <a:spAutoFit/>
          </a:bodyPr>
          <a:lstStyle/>
          <a:p>
            <a:pPr defTabSz="457200"/>
            <a:r>
              <a:rPr lang="fr-FR" sz="1225" dirty="0">
                <a:solidFill>
                  <a:prstClr val="white"/>
                </a:solidFill>
                <a:latin typeface="Blinker SemiBold" panose="02000000000000000000" pitchFamily="2" charset="0"/>
              </a:rPr>
              <a:t>Retombées locales annuelles pour les communes</a:t>
            </a:r>
          </a:p>
        </p:txBody>
      </p:sp>
      <p:pic>
        <p:nvPicPr>
          <p:cNvPr id="10" name="Graphique 9">
            <a:extLst>
              <a:ext uri="{FF2B5EF4-FFF2-40B4-BE49-F238E27FC236}">
                <a16:creationId xmlns:a16="http://schemas.microsoft.com/office/drawing/2014/main" id="{F23E2EDD-E315-A563-D625-AA63471A23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706" y="1264239"/>
            <a:ext cx="349127" cy="349127"/>
          </a:xfrm>
          <a:prstGeom prst="rect">
            <a:avLst/>
          </a:prstGeom>
        </p:spPr>
      </p:pic>
      <p:pic>
        <p:nvPicPr>
          <p:cNvPr id="13" name="Graphique 12">
            <a:extLst>
              <a:ext uri="{FF2B5EF4-FFF2-40B4-BE49-F238E27FC236}">
                <a16:creationId xmlns:a16="http://schemas.microsoft.com/office/drawing/2014/main" id="{35151A01-48C7-6E14-2740-B5A442F493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3706" y="4316936"/>
            <a:ext cx="349127" cy="349127"/>
          </a:xfrm>
          <a:prstGeom prst="rect">
            <a:avLst/>
          </a:prstGeom>
        </p:spPr>
      </p:pic>
      <p:graphicFrame>
        <p:nvGraphicFramePr>
          <p:cNvPr id="14" name="Tableau 13">
            <a:extLst>
              <a:ext uri="{FF2B5EF4-FFF2-40B4-BE49-F238E27FC236}">
                <a16:creationId xmlns:a16="http://schemas.microsoft.com/office/drawing/2014/main" id="{B012B5D4-B832-C345-6A86-28D290503605}"/>
              </a:ext>
            </a:extLst>
          </p:cNvPr>
          <p:cNvGraphicFramePr>
            <a:graphicFrameLocks noGrp="1"/>
          </p:cNvGraphicFramePr>
          <p:nvPr>
            <p:extLst>
              <p:ext uri="{D42A27DB-BD31-4B8C-83A1-F6EECF244321}">
                <p14:modId xmlns:p14="http://schemas.microsoft.com/office/powerpoint/2010/main" val="78135664"/>
              </p:ext>
            </p:extLst>
          </p:nvPr>
        </p:nvGraphicFramePr>
        <p:xfrm>
          <a:off x="1312587" y="1779402"/>
          <a:ext cx="6217660" cy="2349538"/>
        </p:xfrm>
        <a:graphic>
          <a:graphicData uri="http://schemas.openxmlformats.org/drawingml/2006/table">
            <a:tbl>
              <a:tblPr>
                <a:tableStyleId>{5C22544A-7EE6-4342-B048-85BDC9FD1C3A}</a:tableStyleId>
              </a:tblPr>
              <a:tblGrid>
                <a:gridCol w="1711993">
                  <a:extLst>
                    <a:ext uri="{9D8B030D-6E8A-4147-A177-3AD203B41FA5}">
                      <a16:colId xmlns:a16="http://schemas.microsoft.com/office/drawing/2014/main" val="2925952296"/>
                    </a:ext>
                  </a:extLst>
                </a:gridCol>
                <a:gridCol w="1354365">
                  <a:extLst>
                    <a:ext uri="{9D8B030D-6E8A-4147-A177-3AD203B41FA5}">
                      <a16:colId xmlns:a16="http://schemas.microsoft.com/office/drawing/2014/main" val="198028251"/>
                    </a:ext>
                  </a:extLst>
                </a:gridCol>
                <a:gridCol w="1656689">
                  <a:extLst>
                    <a:ext uri="{9D8B030D-6E8A-4147-A177-3AD203B41FA5}">
                      <a16:colId xmlns:a16="http://schemas.microsoft.com/office/drawing/2014/main" val="2935084101"/>
                    </a:ext>
                  </a:extLst>
                </a:gridCol>
                <a:gridCol w="1494613">
                  <a:extLst>
                    <a:ext uri="{9D8B030D-6E8A-4147-A177-3AD203B41FA5}">
                      <a16:colId xmlns:a16="http://schemas.microsoft.com/office/drawing/2014/main" val="2441036262"/>
                    </a:ext>
                  </a:extLst>
                </a:gridCol>
              </a:tblGrid>
              <a:tr h="515742">
                <a:tc>
                  <a:txBody>
                    <a:bodyPr/>
                    <a:lstStyle/>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1" i="0" u="none" strike="noStrike" dirty="0">
                          <a:solidFill>
                            <a:srgbClr val="000000"/>
                          </a:solidFill>
                          <a:effectLst/>
                          <a:latin typeface="Calibri" panose="020F0502020204030204" pitchFamily="34" charset="0"/>
                        </a:rPr>
                        <a:t>VITRY-LA-VILLE</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TOGNY-AUX-BOEUFS</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323784"/>
                  </a:ext>
                </a:extLst>
              </a:tr>
              <a:tr h="474848">
                <a:tc rowSpan="3">
                  <a:txBody>
                    <a:bodyPr/>
                    <a:lstStyle/>
                    <a:p>
                      <a:pPr algn="ctr" fontAlgn="ctr"/>
                      <a:r>
                        <a:rPr lang="fr-FR" sz="1000" b="1" u="none" strike="noStrike" dirty="0">
                          <a:effectLst/>
                        </a:rPr>
                        <a:t>RETOMBEES FISCALES</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Taxe foncière sur les propriétés bâties</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4 926 €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11 147 €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274574"/>
                  </a:ext>
                </a:extLst>
              </a:tr>
              <a:tr h="403578">
                <a:tc vMerge="1">
                  <a:txBody>
                    <a:bodyPr/>
                    <a:lstStyle/>
                    <a:p>
                      <a:endParaRPr lang="fr-FR"/>
                    </a:p>
                  </a:txBody>
                  <a:tcPr/>
                </a:tc>
                <a:tc>
                  <a:txBody>
                    <a:bodyPr/>
                    <a:lstStyle/>
                    <a:p>
                      <a:pPr algn="ctr" fontAlgn="ctr"/>
                      <a:r>
                        <a:rPr lang="fr-FR" sz="1000" u="none" strike="noStrike" dirty="0">
                          <a:effectLst/>
                        </a:rPr>
                        <a:t>IFER</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13 709 €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Calibri" panose="020F0502020204030204" pitchFamily="34" charset="0"/>
                        </a:rPr>
                        <a:t> 34 272 €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754941"/>
                  </a:ext>
                </a:extLst>
              </a:tr>
              <a:tr h="352818">
                <a:tc vMerge="1">
                  <a:txBody>
                    <a:bodyPr/>
                    <a:lstStyle/>
                    <a:p>
                      <a:endParaRPr lang="fr-FR"/>
                    </a:p>
                  </a:txBody>
                  <a:tcPr/>
                </a:tc>
                <a:tc>
                  <a:txBody>
                    <a:bodyPr/>
                    <a:lstStyle/>
                    <a:p>
                      <a:pPr algn="ctr" fontAlgn="ctr"/>
                      <a:r>
                        <a:rPr lang="fr-FR" sz="1000" b="1" u="none" strike="noStrike" dirty="0">
                          <a:effectLst/>
                        </a:rPr>
                        <a:t>TOTAL FISCALITÉ</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 18 635 €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 45 419 €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947698"/>
                  </a:ext>
                </a:extLst>
              </a:tr>
              <a:tr h="305772">
                <a:tc gridSpan="2">
                  <a:txBody>
                    <a:bodyPr/>
                    <a:lstStyle/>
                    <a:p>
                      <a:pPr algn="ctr" fontAlgn="ctr"/>
                      <a:r>
                        <a:rPr lang="fr-FR" sz="1000" b="1" u="none" strike="noStrike" dirty="0">
                          <a:effectLst/>
                        </a:rPr>
                        <a:t>MESURES D'ACCOMPAGNEMENT</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fr-FR" sz="3200" b="1" u="none" strike="noStrike" dirty="0">
                          <a:effectLst/>
                        </a:rPr>
                        <a:t>MESURES D'ACCOMPAGNEMENT</a:t>
                      </a:r>
                      <a:endParaRPr lang="fr-FR" sz="32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2 400 €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6 000 €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932196"/>
                  </a:ext>
                </a:extLst>
              </a:tr>
              <a:tr h="296780">
                <a:tc gridSpan="2">
                  <a:txBody>
                    <a:bodyPr/>
                    <a:lstStyle/>
                    <a:p>
                      <a:pPr algn="ctr" fontAlgn="ctr"/>
                      <a:r>
                        <a:rPr lang="fr-FR" sz="1300" b="1" u="none" strike="noStrike" dirty="0">
                          <a:effectLst/>
                        </a:rPr>
                        <a:t>TOTAL</a:t>
                      </a:r>
                      <a:endParaRPr lang="fr-FR" sz="13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ctr"/>
                      <a:r>
                        <a:rPr lang="fr-FR" sz="1300" b="1" u="none" strike="noStrike" dirty="0">
                          <a:effectLst/>
                        </a:rPr>
                        <a:t> 21 035 €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300" b="1" u="none" strike="noStrike" dirty="0">
                          <a:effectLst/>
                        </a:rPr>
                        <a:t> 51 419 €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849630"/>
                  </a:ext>
                </a:extLst>
              </a:tr>
            </a:tbl>
          </a:graphicData>
        </a:graphic>
      </p:graphicFrame>
      <p:graphicFrame>
        <p:nvGraphicFramePr>
          <p:cNvPr id="15" name="Tableau 14">
            <a:extLst>
              <a:ext uri="{FF2B5EF4-FFF2-40B4-BE49-F238E27FC236}">
                <a16:creationId xmlns:a16="http://schemas.microsoft.com/office/drawing/2014/main" id="{3F35DEBF-D52A-207B-D70A-D5C218A3E227}"/>
              </a:ext>
            </a:extLst>
          </p:cNvPr>
          <p:cNvGraphicFramePr>
            <a:graphicFrameLocks noGrp="1"/>
          </p:cNvGraphicFramePr>
          <p:nvPr>
            <p:extLst>
              <p:ext uri="{D42A27DB-BD31-4B8C-83A1-F6EECF244321}">
                <p14:modId xmlns:p14="http://schemas.microsoft.com/office/powerpoint/2010/main" val="911491475"/>
              </p:ext>
            </p:extLst>
          </p:nvPr>
        </p:nvGraphicFramePr>
        <p:xfrm>
          <a:off x="1312587" y="4765541"/>
          <a:ext cx="5655141" cy="1050307"/>
        </p:xfrm>
        <a:graphic>
          <a:graphicData uri="http://schemas.openxmlformats.org/drawingml/2006/table">
            <a:tbl>
              <a:tblPr>
                <a:tableStyleId>{5C22544A-7EE6-4342-B048-85BDC9FD1C3A}</a:tableStyleId>
              </a:tblPr>
              <a:tblGrid>
                <a:gridCol w="2080053">
                  <a:extLst>
                    <a:ext uri="{9D8B030D-6E8A-4147-A177-3AD203B41FA5}">
                      <a16:colId xmlns:a16="http://schemas.microsoft.com/office/drawing/2014/main" val="912828370"/>
                    </a:ext>
                  </a:extLst>
                </a:gridCol>
                <a:gridCol w="1738793">
                  <a:extLst>
                    <a:ext uri="{9D8B030D-6E8A-4147-A177-3AD203B41FA5}">
                      <a16:colId xmlns:a16="http://schemas.microsoft.com/office/drawing/2014/main" val="2883769569"/>
                    </a:ext>
                  </a:extLst>
                </a:gridCol>
                <a:gridCol w="1836295">
                  <a:extLst>
                    <a:ext uri="{9D8B030D-6E8A-4147-A177-3AD203B41FA5}">
                      <a16:colId xmlns:a16="http://schemas.microsoft.com/office/drawing/2014/main" val="675769247"/>
                    </a:ext>
                  </a:extLst>
                </a:gridCol>
              </a:tblGrid>
              <a:tr h="782371">
                <a:tc>
                  <a:txBody>
                    <a:bodyPr/>
                    <a:lstStyle/>
                    <a:p>
                      <a:pPr algn="l" fontAlgn="b"/>
                      <a:endParaRPr lang="fr-FR" sz="1000" b="0" i="0" u="none" strike="noStrike" dirty="0">
                        <a:solidFill>
                          <a:srgbClr val="000000"/>
                        </a:solidFill>
                        <a:effectLst/>
                        <a:latin typeface="Calibri" panose="020F0502020204030204" pitchFamily="34" charset="0"/>
                      </a:endParaRPr>
                    </a:p>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1" u="none" strike="noStrike" dirty="0">
                          <a:effectLst/>
                        </a:rPr>
                        <a:t>Communautés de Communes de Moivre à la </a:t>
                      </a:r>
                      <a:r>
                        <a:rPr lang="fr-FR" sz="1000" b="1" u="none" strike="noStrike" dirty="0" err="1">
                          <a:effectLst/>
                        </a:rPr>
                        <a:t>Coole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Département de la Marne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0588397"/>
                  </a:ext>
                </a:extLst>
              </a:tr>
              <a:tr h="267936">
                <a:tc>
                  <a:txBody>
                    <a:bodyPr/>
                    <a:lstStyle/>
                    <a:p>
                      <a:pPr algn="ctr" fontAlgn="ctr"/>
                      <a:r>
                        <a:rPr lang="fr-FR" sz="1000" b="1" u="none" strike="noStrike" dirty="0">
                          <a:effectLst/>
                        </a:rPr>
                        <a:t>IFER</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119 952 €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 71 971 €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76023"/>
                  </a:ext>
                </a:extLst>
              </a:tr>
            </a:tbl>
          </a:graphicData>
        </a:graphic>
      </p:graphicFrame>
    </p:spTree>
    <p:extLst>
      <p:ext uri="{BB962C8B-B14F-4D97-AF65-F5344CB8AC3E}">
        <p14:creationId xmlns:p14="http://schemas.microsoft.com/office/powerpoint/2010/main" val="1824709719"/>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63EDBE02-6062-F393-6C0B-F7E1625D7E26}"/>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888"/>
                </a:solidFill>
              </a:rPr>
              <a:t>Impacts potentiels sur l’environnement</a:t>
            </a:r>
          </a:p>
          <a:p>
            <a:pPr marL="571500" indent="-571500">
              <a:buFont typeface="+mj-lt"/>
              <a:buAutoNum type="romanUcPeriod"/>
            </a:pPr>
            <a:r>
              <a:rPr lang="fr-FR" dirty="0">
                <a:solidFill>
                  <a:srgbClr val="2F38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b="1" dirty="0">
                <a:solidFill>
                  <a:srgbClr val="71BEA2"/>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3379661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374352"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IX - Caractéristiques des équipements en vue de la desserte</a:t>
            </a: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2" name="Espace réservé du contenu 2">
            <a:extLst>
              <a:ext uri="{FF2B5EF4-FFF2-40B4-BE49-F238E27FC236}">
                <a16:creationId xmlns:a16="http://schemas.microsoft.com/office/drawing/2014/main" id="{2FDBED33-18FC-C0AB-3A48-7CA96716A067}"/>
              </a:ext>
            </a:extLst>
          </p:cNvPr>
          <p:cNvSpPr>
            <a:spLocks noGrp="1"/>
          </p:cNvSpPr>
          <p:nvPr>
            <p:ph idx="1"/>
          </p:nvPr>
        </p:nvSpPr>
        <p:spPr>
          <a:xfrm>
            <a:off x="437322" y="1340838"/>
            <a:ext cx="8436334" cy="4351338"/>
          </a:xfrm>
        </p:spPr>
        <p:txBody>
          <a:bodyPr>
            <a:normAutofit/>
          </a:bodyPr>
          <a:lstStyle/>
          <a:p>
            <a:pPr algn="just"/>
            <a:r>
              <a:rPr lang="fr-FR" sz="1400" dirty="0">
                <a:solidFill>
                  <a:srgbClr val="2F3788"/>
                </a:solidFill>
                <a:latin typeface="Arial" panose="020B0604020202020204" pitchFamily="34" charset="0"/>
                <a:cs typeface="Arial" panose="020B0604020202020204" pitchFamily="34" charset="0"/>
              </a:rPr>
              <a:t>L’organisation repose sur le principe de la minimisation de la création des chemins d’accès par une utilisation maximale des chemins existants, le but étant de limiter l’emprise du projet sur les parcelles agricoles. </a:t>
            </a:r>
          </a:p>
          <a:p>
            <a:pPr algn="just"/>
            <a:r>
              <a:rPr lang="fr-FR" sz="1400" dirty="0">
                <a:solidFill>
                  <a:srgbClr val="2F3788"/>
                </a:solidFill>
                <a:latin typeface="Arial" panose="020B0604020202020204" pitchFamily="34" charset="0"/>
                <a:cs typeface="Arial" panose="020B0604020202020204" pitchFamily="34" charset="0"/>
              </a:rPr>
              <a:t>Toutefois, </a:t>
            </a:r>
            <a:r>
              <a:rPr lang="fr-FR" sz="1400" b="1" dirty="0">
                <a:solidFill>
                  <a:srgbClr val="2F3788"/>
                </a:solidFill>
                <a:latin typeface="Arial" panose="020B0604020202020204" pitchFamily="34" charset="0"/>
                <a:cs typeface="Arial" panose="020B0604020202020204" pitchFamily="34" charset="0"/>
              </a:rPr>
              <a:t>des pistes de desserte devront être aménagées</a:t>
            </a:r>
            <a:r>
              <a:rPr lang="fr-FR" sz="1400" dirty="0">
                <a:solidFill>
                  <a:srgbClr val="2F3788"/>
                </a:solidFill>
                <a:latin typeface="Arial" panose="020B0604020202020204" pitchFamily="34" charset="0"/>
                <a:cs typeface="Arial" panose="020B0604020202020204" pitchFamily="34" charset="0"/>
              </a:rPr>
              <a:t> afin d’accéder au pied des éoliennes, ce sera notamment </a:t>
            </a:r>
            <a:r>
              <a:rPr lang="fr-FR" sz="1400" b="1" dirty="0">
                <a:solidFill>
                  <a:srgbClr val="2F3788"/>
                </a:solidFill>
                <a:latin typeface="Arial" panose="020B0604020202020204" pitchFamily="34" charset="0"/>
                <a:cs typeface="Arial" panose="020B0604020202020204" pitchFamily="34" charset="0"/>
              </a:rPr>
              <a:t>le cas pour les éoliennes E2 et E6</a:t>
            </a:r>
            <a:r>
              <a:rPr lang="fr-FR" sz="1400" dirty="0">
                <a:solidFill>
                  <a:srgbClr val="2F3788"/>
                </a:solidFill>
                <a:latin typeface="Arial" panose="020B0604020202020204" pitchFamily="34" charset="0"/>
                <a:cs typeface="Arial" panose="020B0604020202020204" pitchFamily="34" charset="0"/>
              </a:rPr>
              <a:t>. Le chemin créé sera en limite de parcelle cadastrale dans le sens des semis des cultures.</a:t>
            </a:r>
          </a:p>
          <a:p>
            <a:pPr algn="just"/>
            <a:r>
              <a:rPr lang="fr-FR" sz="1400" dirty="0">
                <a:solidFill>
                  <a:srgbClr val="2F3788"/>
                </a:solidFill>
                <a:latin typeface="Arial" panose="020B0604020202020204" pitchFamily="34" charset="0"/>
                <a:cs typeface="Arial" panose="020B0604020202020204" pitchFamily="34" charset="0"/>
              </a:rPr>
              <a:t>Les éoliennes seront accessibles pendant toute la durée de fonctionnement du parc éolien afin d’en assurer la maintenance et l’exploitation, via des chemins desservant chacune des éoliennes depuis les routes départementales environnantes (un plan de circulation est présenté à la diapositive suivante).</a:t>
            </a:r>
          </a:p>
          <a:p>
            <a:pPr algn="just"/>
            <a:r>
              <a:rPr lang="fr-FR" sz="1400" dirty="0">
                <a:solidFill>
                  <a:srgbClr val="2F3788"/>
                </a:solidFill>
                <a:latin typeface="Arial" panose="020B0604020202020204" pitchFamily="34" charset="0"/>
                <a:cs typeface="Arial" panose="020B0604020202020204" pitchFamily="34" charset="0"/>
              </a:rPr>
              <a:t>Durant le chantier, les engins emprunteront les pistes de desserte afin d’accéder au pied des éoliennes. Tous les travaux ne seront pas simultanés, certaines de ces emprises au sol auront donc plusieurs fonctions.</a:t>
            </a:r>
          </a:p>
        </p:txBody>
      </p:sp>
    </p:spTree>
    <p:extLst>
      <p:ext uri="{BB962C8B-B14F-4D97-AF65-F5344CB8AC3E}">
        <p14:creationId xmlns:p14="http://schemas.microsoft.com/office/powerpoint/2010/main" val="336669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581086" cy="830997"/>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IX - Caractéristiques des équipements en vue de la desserte</a:t>
            </a:r>
          </a:p>
        </p:txBody>
      </p:sp>
      <p:pic>
        <p:nvPicPr>
          <p:cNvPr id="3" name="Image 2" descr="Une image contenant texte, carte, diagramme, atlas&#10;&#10;Description générée automatiquement">
            <a:extLst>
              <a:ext uri="{FF2B5EF4-FFF2-40B4-BE49-F238E27FC236}">
                <a16:creationId xmlns:a16="http://schemas.microsoft.com/office/drawing/2014/main" id="{8DD3B2B7-A8E9-65E0-B5D9-6C38492A4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60" y="1157000"/>
            <a:ext cx="7480125" cy="5289624"/>
          </a:xfrm>
          <a:prstGeom prst="rect">
            <a:avLst/>
          </a:prstGeom>
        </p:spPr>
      </p:pic>
    </p:spTree>
    <p:extLst>
      <p:ext uri="{BB962C8B-B14F-4D97-AF65-F5344CB8AC3E}">
        <p14:creationId xmlns:p14="http://schemas.microsoft.com/office/powerpoint/2010/main" val="3664011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26AD2A12-9319-E0A2-77B3-D28E022B2FDF}"/>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888"/>
                </a:solidFill>
              </a:rPr>
              <a:t>Impacts potentiels sur l’environnement</a:t>
            </a:r>
          </a:p>
          <a:p>
            <a:pPr marL="571500" indent="-571500">
              <a:buFont typeface="+mj-lt"/>
              <a:buAutoNum type="romanUcPeriod"/>
            </a:pPr>
            <a:r>
              <a:rPr lang="fr-FR" dirty="0">
                <a:solidFill>
                  <a:srgbClr val="2F38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888"/>
                </a:solidFill>
              </a:rPr>
              <a:t>Caractéristiques des équipements en vue de la desserte</a:t>
            </a:r>
          </a:p>
          <a:p>
            <a:pPr marL="571500" indent="-571500">
              <a:buFont typeface="+mj-lt"/>
              <a:buAutoNum type="romanUcPeriod"/>
            </a:pPr>
            <a:r>
              <a:rPr lang="fr-FR" b="1" dirty="0">
                <a:solidFill>
                  <a:srgbClr val="71BEA2"/>
                </a:solidFill>
              </a:rPr>
              <a:t>Options de raccordement</a:t>
            </a:r>
          </a:p>
        </p:txBody>
      </p:sp>
    </p:spTree>
    <p:extLst>
      <p:ext uri="{BB962C8B-B14F-4D97-AF65-F5344CB8AC3E}">
        <p14:creationId xmlns:p14="http://schemas.microsoft.com/office/powerpoint/2010/main" val="1487503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0" y="326003"/>
            <a:ext cx="8080153" cy="1200329"/>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X – Options de raccordement</a:t>
            </a:r>
          </a:p>
          <a:p>
            <a:endParaRPr lang="fr-FR" sz="2400" b="1" u="sng" dirty="0">
              <a:solidFill>
                <a:srgbClr val="2F3888"/>
              </a:solidFill>
              <a:latin typeface="Arial" panose="020B0604020202020204" pitchFamily="34" charset="0"/>
              <a:cs typeface="Arial" panose="020B0604020202020204" pitchFamily="34" charset="0"/>
            </a:endParaRPr>
          </a:p>
          <a:p>
            <a:endParaRPr lang="fr-FR" sz="2400" b="1" u="sng" dirty="0">
              <a:solidFill>
                <a:srgbClr val="2F3888"/>
              </a:solidFill>
              <a:latin typeface="Arial" panose="020B0604020202020204" pitchFamily="34" charset="0"/>
              <a:cs typeface="Arial" panose="020B0604020202020204" pitchFamily="34" charset="0"/>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19" name="ZoneTexte 18">
            <a:extLst>
              <a:ext uri="{FF2B5EF4-FFF2-40B4-BE49-F238E27FC236}">
                <a16:creationId xmlns:a16="http://schemas.microsoft.com/office/drawing/2014/main" id="{1D4494A2-20E5-9082-91C2-59864010094F}"/>
              </a:ext>
            </a:extLst>
          </p:cNvPr>
          <p:cNvSpPr txBox="1"/>
          <p:nvPr/>
        </p:nvSpPr>
        <p:spPr>
          <a:xfrm>
            <a:off x="356180" y="901840"/>
            <a:ext cx="8310741" cy="1938992"/>
          </a:xfrm>
          <a:prstGeom prst="rect">
            <a:avLst/>
          </a:prstGeom>
          <a:noFill/>
        </p:spPr>
        <p:txBody>
          <a:bodyPr wrap="square">
            <a:spAutoFit/>
          </a:bodyPr>
          <a:lstStyle/>
          <a:p>
            <a:pPr marL="0" indent="0" algn="just">
              <a:buNone/>
            </a:pPr>
            <a:r>
              <a:rPr lang="fr-FR" sz="1200" dirty="0">
                <a:solidFill>
                  <a:srgbClr val="2F3788"/>
                </a:solidFill>
                <a:latin typeface="Arial" panose="020B0604020202020204" pitchFamily="34" charset="0"/>
                <a:cs typeface="Arial" panose="020B0604020202020204" pitchFamily="34" charset="0"/>
              </a:rPr>
              <a:t>Le raccordement électrique des postes de livraison au poste source sera réalisé en câbles HTA enterrés. Chaque poste de livraison acheminera l’électricité produite par les éoliennes vers un poste source qui effectuera la transformation en haute tension (63 000 V ou HTB) de l’énergie produite en moyenne tension (20 000 V ou HTA).</a:t>
            </a:r>
          </a:p>
          <a:p>
            <a:pPr marL="0" indent="0" algn="just">
              <a:buNone/>
            </a:pPr>
            <a:endParaRPr lang="fr-FR" sz="1200" dirty="0">
              <a:solidFill>
                <a:srgbClr val="2F3788"/>
              </a:solidFill>
              <a:latin typeface="Arial" panose="020B0604020202020204" pitchFamily="34" charset="0"/>
              <a:cs typeface="Arial" panose="020B0604020202020204" pitchFamily="34" charset="0"/>
            </a:endParaRPr>
          </a:p>
          <a:p>
            <a:pPr marL="0" indent="0" algn="just">
              <a:buNone/>
            </a:pPr>
            <a:r>
              <a:rPr lang="fr-FR" sz="1200" dirty="0">
                <a:solidFill>
                  <a:srgbClr val="2F3788"/>
                </a:solidFill>
                <a:latin typeface="Arial" panose="020B0604020202020204" pitchFamily="34" charset="0"/>
                <a:cs typeface="Arial" panose="020B0604020202020204" pitchFamily="34" charset="0"/>
              </a:rPr>
              <a:t>Le poste source envisagé pour le raccordement du parc éolien de Marias sera raccordé au futur poste source nommé </a:t>
            </a:r>
            <a:r>
              <a:rPr lang="fr-FR" sz="1200" b="1" dirty="0">
                <a:solidFill>
                  <a:srgbClr val="2F3788"/>
                </a:solidFill>
                <a:latin typeface="Arial" panose="020B0604020202020204" pitchFamily="34" charset="0"/>
                <a:cs typeface="Arial" panose="020B0604020202020204" pitchFamily="34" charset="0"/>
              </a:rPr>
              <a:t>« La Chaussée Ouest ». </a:t>
            </a:r>
            <a:r>
              <a:rPr lang="fr-FR" sz="1200" b="1" dirty="0">
                <a:solidFill>
                  <a:srgbClr val="71BEA2"/>
                </a:solidFill>
                <a:latin typeface="Arial" panose="020B0604020202020204" pitchFamily="34" charset="0"/>
                <a:cs typeface="Arial" panose="020B0604020202020204" pitchFamily="34" charset="0"/>
              </a:rPr>
              <a:t>Ce poste source doit être créé au S3ENR Grand-Est</a:t>
            </a:r>
            <a:r>
              <a:rPr lang="fr-FR" sz="1200" dirty="0">
                <a:solidFill>
                  <a:srgbClr val="71BEA2"/>
                </a:solidFill>
                <a:latin typeface="Arial" panose="020B0604020202020204" pitchFamily="34" charset="0"/>
                <a:cs typeface="Arial" panose="020B0604020202020204" pitchFamily="34" charset="0"/>
              </a:rPr>
              <a:t>, </a:t>
            </a:r>
            <a:r>
              <a:rPr lang="fr-FR" sz="1200" dirty="0">
                <a:solidFill>
                  <a:srgbClr val="2F3788"/>
                </a:solidFill>
                <a:latin typeface="Arial" panose="020B0604020202020204" pitchFamily="34" charset="0"/>
                <a:cs typeface="Arial" panose="020B0604020202020204" pitchFamily="34" charset="0"/>
              </a:rPr>
              <a:t>sa commune d’implantation et sa date de création ne sont pas encore définies. Les informations sur ce futur poste source sont disponibles sur le site internet </a:t>
            </a:r>
            <a:r>
              <a:rPr lang="fr-FR" sz="1200" u="sng" dirty="0">
                <a:solidFill>
                  <a:srgbClr val="2F3788"/>
                </a:solidFill>
                <a:latin typeface="Arial" panose="020B0604020202020204" pitchFamily="34" charset="0"/>
                <a:cs typeface="Arial" panose="020B0604020202020204" pitchFamily="34" charset="0"/>
              </a:rPr>
              <a:t>capareseau.fr</a:t>
            </a:r>
            <a:r>
              <a:rPr lang="fr-FR" sz="1200" dirty="0">
                <a:solidFill>
                  <a:srgbClr val="2F3788"/>
                </a:solidFill>
                <a:latin typeface="Arial" panose="020B0604020202020204" pitchFamily="34" charset="0"/>
                <a:cs typeface="Arial" panose="020B0604020202020204" pitchFamily="34" charset="0"/>
              </a:rPr>
              <a:t>, la dernière mise à jour date du 13/08/2024.</a:t>
            </a:r>
          </a:p>
          <a:p>
            <a:pPr marL="0" indent="0" algn="just">
              <a:buNone/>
            </a:pPr>
            <a:r>
              <a:rPr lang="fr-FR" sz="1200" dirty="0">
                <a:solidFill>
                  <a:srgbClr val="2F3788"/>
                </a:solidFill>
                <a:latin typeface="Arial" panose="020B0604020202020204" pitchFamily="34" charset="0"/>
                <a:cs typeface="Arial" panose="020B0604020202020204" pitchFamily="34" charset="0"/>
              </a:rPr>
              <a:t>Une illustration du raccordement est présentée ci-dessous :</a:t>
            </a:r>
            <a:endParaRPr lang="fr-FR" sz="1200" dirty="0">
              <a:solidFill>
                <a:srgbClr val="2F3888"/>
              </a:solidFill>
              <a:latin typeface="Arial" panose="020B0604020202020204" pitchFamily="34" charset="0"/>
              <a:cs typeface="Arial" panose="020B0604020202020204" pitchFamily="34" charset="0"/>
            </a:endParaRPr>
          </a:p>
          <a:p>
            <a:pPr algn="just"/>
            <a:endParaRPr lang="fr-FR" sz="1200" dirty="0">
              <a:solidFill>
                <a:srgbClr val="2F3888"/>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BE351599-4827-4E67-EE91-BB6738981C79}"/>
              </a:ext>
            </a:extLst>
          </p:cNvPr>
          <p:cNvGrpSpPr/>
          <p:nvPr/>
        </p:nvGrpSpPr>
        <p:grpSpPr>
          <a:xfrm>
            <a:off x="5663573" y="4127702"/>
            <a:ext cx="3152776" cy="2120636"/>
            <a:chOff x="2244035" y="1846939"/>
            <a:chExt cx="7624345" cy="5409936"/>
          </a:xfrm>
        </p:grpSpPr>
        <p:pic>
          <p:nvPicPr>
            <p:cNvPr id="3" name="Graphique 2">
              <a:extLst>
                <a:ext uri="{FF2B5EF4-FFF2-40B4-BE49-F238E27FC236}">
                  <a16:creationId xmlns:a16="http://schemas.microsoft.com/office/drawing/2014/main" id="{39240817-921F-1DB8-7930-703C5FB85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7047" y="2104673"/>
              <a:ext cx="7361333" cy="4156987"/>
            </a:xfrm>
            <a:prstGeom prst="rect">
              <a:avLst/>
            </a:prstGeom>
          </p:spPr>
        </p:pic>
        <p:sp>
          <p:nvSpPr>
            <p:cNvPr id="4" name="Rectangle 3">
              <a:extLst>
                <a:ext uri="{FF2B5EF4-FFF2-40B4-BE49-F238E27FC236}">
                  <a16:creationId xmlns:a16="http://schemas.microsoft.com/office/drawing/2014/main" id="{63A0937C-14E4-2E58-A15F-F1C0F0C6A12E}"/>
                </a:ext>
              </a:extLst>
            </p:cNvPr>
            <p:cNvSpPr/>
            <p:nvPr/>
          </p:nvSpPr>
          <p:spPr>
            <a:xfrm>
              <a:off x="3724061" y="6217236"/>
              <a:ext cx="1230564" cy="247543"/>
            </a:xfrm>
            <a:prstGeom prst="rect">
              <a:avLst/>
            </a:prstGeom>
            <a:noFill/>
            <a:ln>
              <a:solidFill>
                <a:srgbClr val="19B4A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D1A664C-2C9F-BA21-5AA0-1BDD5CCE733E}"/>
                </a:ext>
              </a:extLst>
            </p:cNvPr>
            <p:cNvSpPr txBox="1"/>
            <p:nvPr/>
          </p:nvSpPr>
          <p:spPr>
            <a:xfrm>
              <a:off x="4375632" y="4673568"/>
              <a:ext cx="1326193" cy="942200"/>
            </a:xfrm>
            <a:prstGeom prst="rect">
              <a:avLst/>
            </a:prstGeom>
            <a:noFill/>
          </p:spPr>
          <p:txBody>
            <a:bodyPr wrap="square" rtlCol="0">
              <a:spAutoFit/>
            </a:bodyPr>
            <a:lstStyle/>
            <a:p>
              <a:pPr algn="ctr"/>
              <a:r>
                <a:rPr lang="fr-FR" sz="600" i="1" dirty="0">
                  <a:latin typeface="Open Sans" panose="020B0606030504020204"/>
                </a:rPr>
                <a:t>Poste </a:t>
              </a:r>
            </a:p>
            <a:p>
              <a:pPr algn="ctr"/>
              <a:r>
                <a:rPr lang="fr-FR" sz="600" i="1" dirty="0">
                  <a:latin typeface="Open Sans" panose="020B0606030504020204"/>
                </a:rPr>
                <a:t>de livraison</a:t>
              </a:r>
            </a:p>
          </p:txBody>
        </p:sp>
        <p:sp>
          <p:nvSpPr>
            <p:cNvPr id="6" name="ZoneTexte 5">
              <a:extLst>
                <a:ext uri="{FF2B5EF4-FFF2-40B4-BE49-F238E27FC236}">
                  <a16:creationId xmlns:a16="http://schemas.microsoft.com/office/drawing/2014/main" id="{14A5C99B-EA07-ED6B-E9F4-5B1AEF51CECC}"/>
                </a:ext>
              </a:extLst>
            </p:cNvPr>
            <p:cNvSpPr txBox="1"/>
            <p:nvPr/>
          </p:nvSpPr>
          <p:spPr>
            <a:xfrm>
              <a:off x="5883872" y="4627401"/>
              <a:ext cx="1582305" cy="471100"/>
            </a:xfrm>
            <a:prstGeom prst="rect">
              <a:avLst/>
            </a:prstGeom>
            <a:noFill/>
          </p:spPr>
          <p:txBody>
            <a:bodyPr wrap="square" rtlCol="0">
              <a:spAutoFit/>
            </a:bodyPr>
            <a:lstStyle/>
            <a:p>
              <a:pPr algn="ctr"/>
              <a:r>
                <a:rPr lang="fr-FR" sz="600" i="1" dirty="0">
                  <a:latin typeface="Open Sans" panose="020B0606030504020204"/>
                </a:rPr>
                <a:t>Poste source</a:t>
              </a:r>
            </a:p>
          </p:txBody>
        </p:sp>
        <p:sp>
          <p:nvSpPr>
            <p:cNvPr id="9" name="ZoneTexte 8">
              <a:extLst>
                <a:ext uri="{FF2B5EF4-FFF2-40B4-BE49-F238E27FC236}">
                  <a16:creationId xmlns:a16="http://schemas.microsoft.com/office/drawing/2014/main" id="{9C8658BD-E6D2-505B-A3CD-242291C2F331}"/>
                </a:ext>
              </a:extLst>
            </p:cNvPr>
            <p:cNvSpPr txBox="1"/>
            <p:nvPr/>
          </p:nvSpPr>
          <p:spPr>
            <a:xfrm>
              <a:off x="8095876" y="4611235"/>
              <a:ext cx="1582305" cy="706650"/>
            </a:xfrm>
            <a:prstGeom prst="rect">
              <a:avLst/>
            </a:prstGeom>
            <a:noFill/>
          </p:spPr>
          <p:txBody>
            <a:bodyPr wrap="square" rtlCol="0">
              <a:spAutoFit/>
            </a:bodyPr>
            <a:lstStyle/>
            <a:p>
              <a:pPr algn="ctr"/>
              <a:r>
                <a:rPr lang="fr-FR" sz="600" i="1" dirty="0">
                  <a:latin typeface="Open Sans" panose="020B0606030504020204"/>
                </a:rPr>
                <a:t>Réseau électrique</a:t>
              </a:r>
            </a:p>
          </p:txBody>
        </p:sp>
        <p:cxnSp>
          <p:nvCxnSpPr>
            <p:cNvPr id="10" name="Connecteur droit 9">
              <a:extLst>
                <a:ext uri="{FF2B5EF4-FFF2-40B4-BE49-F238E27FC236}">
                  <a16:creationId xmlns:a16="http://schemas.microsoft.com/office/drawing/2014/main" id="{57E8F6DF-7161-B893-7D71-6EE3CF3C3511}"/>
                </a:ext>
              </a:extLst>
            </p:cNvPr>
            <p:cNvCxnSpPr>
              <a:cxnSpLocks/>
            </p:cNvCxnSpPr>
            <p:nvPr/>
          </p:nvCxnSpPr>
          <p:spPr>
            <a:xfrm flipV="1">
              <a:off x="2244035" y="6198021"/>
              <a:ext cx="7576781" cy="19391"/>
            </a:xfrm>
            <a:prstGeom prst="line">
              <a:avLst/>
            </a:prstGeom>
            <a:ln w="28575">
              <a:solidFill>
                <a:srgbClr val="33D177"/>
              </a:solidFill>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4AEC243-E845-19A5-9853-FF86F29E8F92}"/>
                </a:ext>
              </a:extLst>
            </p:cNvPr>
            <p:cNvCxnSpPr>
              <a:cxnSpLocks/>
            </p:cNvCxnSpPr>
            <p:nvPr/>
          </p:nvCxnSpPr>
          <p:spPr>
            <a:xfrm flipV="1">
              <a:off x="2283180" y="2056936"/>
              <a:ext cx="0" cy="4150781"/>
            </a:xfrm>
            <a:prstGeom prst="straightConnector1">
              <a:avLst/>
            </a:prstGeom>
            <a:ln>
              <a:solidFill>
                <a:srgbClr val="22317E"/>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FD48E073-F31D-BD79-E95C-7968EEBC6CB3}"/>
                </a:ext>
              </a:extLst>
            </p:cNvPr>
            <p:cNvGrpSpPr/>
            <p:nvPr/>
          </p:nvGrpSpPr>
          <p:grpSpPr>
            <a:xfrm>
              <a:off x="4675958" y="1846939"/>
              <a:ext cx="1246019" cy="1246019"/>
              <a:chOff x="822591" y="968186"/>
              <a:chExt cx="1246019" cy="1246019"/>
            </a:xfrm>
          </p:grpSpPr>
          <p:sp>
            <p:nvSpPr>
              <p:cNvPr id="20" name="Ellipse 19">
                <a:extLst>
                  <a:ext uri="{FF2B5EF4-FFF2-40B4-BE49-F238E27FC236}">
                    <a16:creationId xmlns:a16="http://schemas.microsoft.com/office/drawing/2014/main" id="{8AA55907-3A2F-1F03-D561-77BDDC493110}"/>
                  </a:ext>
                </a:extLst>
              </p:cNvPr>
              <p:cNvSpPr/>
              <p:nvPr/>
            </p:nvSpPr>
            <p:spPr>
              <a:xfrm>
                <a:off x="872716" y="1019585"/>
                <a:ext cx="1143784" cy="1143784"/>
              </a:xfrm>
              <a:prstGeom prst="ellipse">
                <a:avLst/>
              </a:prstGeom>
              <a:noFill/>
              <a:ln>
                <a:solidFill>
                  <a:srgbClr val="2231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6ED5F416-CB4B-9F23-F582-C8AB0309A816}"/>
                  </a:ext>
                </a:extLst>
              </p:cNvPr>
              <p:cNvSpPr/>
              <p:nvPr/>
            </p:nvSpPr>
            <p:spPr>
              <a:xfrm>
                <a:off x="822591" y="968186"/>
                <a:ext cx="1246019" cy="1246019"/>
              </a:xfrm>
              <a:prstGeom prst="ellipse">
                <a:avLst/>
              </a:prstGeom>
              <a:noFill/>
              <a:ln>
                <a:solidFill>
                  <a:srgbClr val="22317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ZoneTexte 13">
              <a:extLst>
                <a:ext uri="{FF2B5EF4-FFF2-40B4-BE49-F238E27FC236}">
                  <a16:creationId xmlns:a16="http://schemas.microsoft.com/office/drawing/2014/main" id="{D6483374-3356-0442-F868-DB1C3FB73C76}"/>
                </a:ext>
              </a:extLst>
            </p:cNvPr>
            <p:cNvSpPr txBox="1"/>
            <p:nvPr/>
          </p:nvSpPr>
          <p:spPr>
            <a:xfrm>
              <a:off x="4800050" y="2077364"/>
              <a:ext cx="995845" cy="785167"/>
            </a:xfrm>
            <a:prstGeom prst="rect">
              <a:avLst/>
            </a:prstGeom>
            <a:noFill/>
          </p:spPr>
          <p:txBody>
            <a:bodyPr wrap="square" rtlCol="0">
              <a:spAutoFit/>
            </a:bodyPr>
            <a:lstStyle/>
            <a:p>
              <a:pPr algn="ctr"/>
              <a:r>
                <a:rPr lang="fr-FR" sz="700" dirty="0">
                  <a:solidFill>
                    <a:srgbClr val="22317E"/>
                  </a:solidFill>
                  <a:latin typeface="Open Sans" panose="020B0606030504020204"/>
                </a:rPr>
                <a:t>4,2 MW</a:t>
              </a:r>
            </a:p>
          </p:txBody>
        </p:sp>
        <p:pic>
          <p:nvPicPr>
            <p:cNvPr id="15" name="Image 14">
              <a:extLst>
                <a:ext uri="{FF2B5EF4-FFF2-40B4-BE49-F238E27FC236}">
                  <a16:creationId xmlns:a16="http://schemas.microsoft.com/office/drawing/2014/main" id="{2A0845E1-043A-F527-E96F-6C67782A6803}"/>
                </a:ext>
              </a:extLst>
            </p:cNvPr>
            <p:cNvPicPr>
              <a:picLocks noChangeAspect="1"/>
            </p:cNvPicPr>
            <p:nvPr/>
          </p:nvPicPr>
          <p:blipFill rotWithShape="1">
            <a:blip r:embed="rId5">
              <a:extLst>
                <a:ext uri="{28A0092B-C50C-407E-A947-70E740481C1C}">
                  <a14:useLocalDpi xmlns:a14="http://schemas.microsoft.com/office/drawing/2010/main" val="0"/>
                </a:ext>
              </a:extLst>
            </a:blip>
            <a:srcRect b="29581"/>
            <a:stretch/>
          </p:blipFill>
          <p:spPr>
            <a:xfrm>
              <a:off x="2490878" y="2486111"/>
              <a:ext cx="962708" cy="677928"/>
            </a:xfrm>
            <a:prstGeom prst="rect">
              <a:avLst/>
            </a:prstGeom>
          </p:spPr>
        </p:pic>
        <p:pic>
          <p:nvPicPr>
            <p:cNvPr id="16" name="Image 15">
              <a:extLst>
                <a:ext uri="{FF2B5EF4-FFF2-40B4-BE49-F238E27FC236}">
                  <a16:creationId xmlns:a16="http://schemas.microsoft.com/office/drawing/2014/main" id="{591E8D7D-F346-D516-DE95-1A7247FA70DD}"/>
                </a:ext>
              </a:extLst>
            </p:cNvPr>
            <p:cNvPicPr>
              <a:picLocks noChangeAspect="1"/>
            </p:cNvPicPr>
            <p:nvPr/>
          </p:nvPicPr>
          <p:blipFill rotWithShape="1">
            <a:blip r:embed="rId5">
              <a:extLst>
                <a:ext uri="{28A0092B-C50C-407E-A947-70E740481C1C}">
                  <a14:useLocalDpi xmlns:a14="http://schemas.microsoft.com/office/drawing/2010/main" val="0"/>
                </a:ext>
              </a:extLst>
            </a:blip>
            <a:srcRect b="29581"/>
            <a:stretch/>
          </p:blipFill>
          <p:spPr>
            <a:xfrm>
              <a:off x="3991916" y="4330421"/>
              <a:ext cx="962708" cy="677928"/>
            </a:xfrm>
            <a:prstGeom prst="rect">
              <a:avLst/>
            </a:prstGeom>
          </p:spPr>
        </p:pic>
        <p:sp>
          <p:nvSpPr>
            <p:cNvPr id="17" name="ZoneTexte 16">
              <a:extLst>
                <a:ext uri="{FF2B5EF4-FFF2-40B4-BE49-F238E27FC236}">
                  <a16:creationId xmlns:a16="http://schemas.microsoft.com/office/drawing/2014/main" id="{09A34791-6AF9-EA9F-2050-4FCE89C0D1F4}"/>
                </a:ext>
              </a:extLst>
            </p:cNvPr>
            <p:cNvSpPr txBox="1"/>
            <p:nvPr/>
          </p:nvSpPr>
          <p:spPr>
            <a:xfrm>
              <a:off x="4001060" y="6550225"/>
              <a:ext cx="1674459" cy="706650"/>
            </a:xfrm>
            <a:prstGeom prst="rect">
              <a:avLst/>
            </a:prstGeom>
            <a:noFill/>
          </p:spPr>
          <p:txBody>
            <a:bodyPr wrap="square" rtlCol="0">
              <a:spAutoFit/>
            </a:bodyPr>
            <a:lstStyle/>
            <a:p>
              <a:pPr algn="ctr"/>
              <a:r>
                <a:rPr lang="fr-FR" sz="600" i="1" dirty="0">
                  <a:latin typeface="Open Sans" panose="020B0606030504020204"/>
                </a:rPr>
                <a:t>Câbles enterrés</a:t>
              </a:r>
            </a:p>
          </p:txBody>
        </p:sp>
        <p:sp>
          <p:nvSpPr>
            <p:cNvPr id="18" name="Rectangle 17">
              <a:extLst>
                <a:ext uri="{FF2B5EF4-FFF2-40B4-BE49-F238E27FC236}">
                  <a16:creationId xmlns:a16="http://schemas.microsoft.com/office/drawing/2014/main" id="{03685665-11F8-2B74-8A7E-DD922117E1B8}"/>
                </a:ext>
              </a:extLst>
            </p:cNvPr>
            <p:cNvSpPr/>
            <p:nvPr/>
          </p:nvSpPr>
          <p:spPr>
            <a:xfrm>
              <a:off x="5037750" y="6214188"/>
              <a:ext cx="896479" cy="247543"/>
            </a:xfrm>
            <a:prstGeom prst="rect">
              <a:avLst/>
            </a:prstGeom>
            <a:noFill/>
            <a:ln>
              <a:solidFill>
                <a:srgbClr val="19B4A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a:extLst>
              <a:ext uri="{FF2B5EF4-FFF2-40B4-BE49-F238E27FC236}">
                <a16:creationId xmlns:a16="http://schemas.microsoft.com/office/drawing/2014/main" id="{95335009-71D8-A81E-D0F5-40307EF3BA2B}"/>
              </a:ext>
            </a:extLst>
          </p:cNvPr>
          <p:cNvPicPr>
            <a:picLocks noChangeAspect="1"/>
          </p:cNvPicPr>
          <p:nvPr/>
        </p:nvPicPr>
        <p:blipFill>
          <a:blip r:embed="rId6"/>
          <a:srcRect r="2682"/>
          <a:stretch/>
        </p:blipFill>
        <p:spPr>
          <a:xfrm>
            <a:off x="395139" y="2973144"/>
            <a:ext cx="4998770" cy="3365029"/>
          </a:xfrm>
          <a:prstGeom prst="rect">
            <a:avLst/>
          </a:prstGeom>
        </p:spPr>
      </p:pic>
      <p:sp>
        <p:nvSpPr>
          <p:cNvPr id="22" name="Rectangle : coins arrondis 21">
            <a:extLst>
              <a:ext uri="{FF2B5EF4-FFF2-40B4-BE49-F238E27FC236}">
                <a16:creationId xmlns:a16="http://schemas.microsoft.com/office/drawing/2014/main" id="{A071E8AA-3F2C-7F77-AAF5-A9C641E0015F}"/>
              </a:ext>
            </a:extLst>
          </p:cNvPr>
          <p:cNvSpPr/>
          <p:nvPr/>
        </p:nvSpPr>
        <p:spPr>
          <a:xfrm>
            <a:off x="5654712" y="2969148"/>
            <a:ext cx="3133108" cy="978102"/>
          </a:xfrm>
          <a:prstGeom prst="roundRect">
            <a:avLst/>
          </a:prstGeom>
          <a:noFill/>
          <a:ln>
            <a:gradFill flip="none" rotWithShape="1">
              <a:gsLst>
                <a:gs pos="0">
                  <a:srgbClr val="4199D3"/>
                </a:gs>
                <a:gs pos="100000">
                  <a:srgbClr val="7EBE80"/>
                </a:gs>
              </a:gsLst>
              <a:path path="circle">
                <a:fillToRect l="100000" t="100000"/>
              </a:path>
              <a:tileRect r="-100000" b="-10000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7E0B17DF-AF48-F058-9353-4539ED8F5A98}"/>
              </a:ext>
            </a:extLst>
          </p:cNvPr>
          <p:cNvSpPr txBox="1"/>
          <p:nvPr/>
        </p:nvSpPr>
        <p:spPr>
          <a:xfrm>
            <a:off x="5679760" y="3036686"/>
            <a:ext cx="3116921" cy="830997"/>
          </a:xfrm>
          <a:prstGeom prst="rect">
            <a:avLst/>
          </a:prstGeom>
          <a:noFill/>
        </p:spPr>
        <p:txBody>
          <a:bodyPr wrap="square" rtlCol="0">
            <a:spAutoFit/>
          </a:bodyPr>
          <a:lstStyle/>
          <a:p>
            <a:pPr algn="ctr"/>
            <a:r>
              <a:rPr lang="fr-FR" sz="1200" dirty="0">
                <a:solidFill>
                  <a:srgbClr val="2F3788"/>
                </a:solidFill>
                <a:latin typeface="Arial" panose="020B0604020202020204" pitchFamily="34" charset="0"/>
                <a:cs typeface="Arial" panose="020B0604020202020204" pitchFamily="34" charset="0"/>
              </a:rPr>
              <a:t>le planning prévisionnel de création du poste source est 2028-2029, ENEDIS est en train de chercher le foncier à </a:t>
            </a:r>
            <a:r>
              <a:rPr lang="fr-FR" sz="1200" dirty="0" err="1">
                <a:solidFill>
                  <a:srgbClr val="2F3788"/>
                </a:solidFill>
                <a:latin typeface="Arial" panose="020B0604020202020204" pitchFamily="34" charset="0"/>
                <a:cs typeface="Arial" panose="020B0604020202020204" pitchFamily="34" charset="0"/>
              </a:rPr>
              <a:t>Songy</a:t>
            </a:r>
            <a:r>
              <a:rPr lang="fr-FR" sz="1200" dirty="0">
                <a:solidFill>
                  <a:srgbClr val="2F3788"/>
                </a:solidFill>
                <a:latin typeface="Arial" panose="020B0604020202020204" pitchFamily="34" charset="0"/>
                <a:cs typeface="Arial" panose="020B0604020202020204" pitchFamily="34" charset="0"/>
              </a:rPr>
              <a:t> en ce moment même</a:t>
            </a:r>
          </a:p>
        </p:txBody>
      </p:sp>
    </p:spTree>
    <p:extLst>
      <p:ext uri="{BB962C8B-B14F-4D97-AF65-F5344CB8AC3E}">
        <p14:creationId xmlns:p14="http://schemas.microsoft.com/office/powerpoint/2010/main" val="80479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D2898D-4D97-DBFD-F022-56ED6F54C2E4}"/>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7B5C306A-C063-C560-716D-A30E9A90C5C8}"/>
              </a:ext>
            </a:extLst>
          </p:cNvPr>
          <p:cNvSpPr/>
          <p:nvPr/>
        </p:nvSpPr>
        <p:spPr>
          <a:xfrm>
            <a:off x="198783" y="254442"/>
            <a:ext cx="1129085" cy="6392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A840A12-0062-0F8D-DDFD-D8CAC8370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44" y="780409"/>
            <a:ext cx="4970082" cy="3616662"/>
          </a:xfrm>
          <a:prstGeom prst="rect">
            <a:avLst/>
          </a:prstGeom>
        </p:spPr>
      </p:pic>
      <p:sp>
        <p:nvSpPr>
          <p:cNvPr id="3" name="Espace réservé du contenu 2">
            <a:extLst>
              <a:ext uri="{FF2B5EF4-FFF2-40B4-BE49-F238E27FC236}">
                <a16:creationId xmlns:a16="http://schemas.microsoft.com/office/drawing/2014/main" id="{5FB5F215-E0D5-40A5-6F5A-3824B151447F}"/>
              </a:ext>
            </a:extLst>
          </p:cNvPr>
          <p:cNvSpPr txBox="1">
            <a:spLocks/>
          </p:cNvSpPr>
          <p:nvPr/>
        </p:nvSpPr>
        <p:spPr>
          <a:xfrm>
            <a:off x="356181" y="4537708"/>
            <a:ext cx="3917848" cy="1528213"/>
          </a:xfrm>
          <a:prstGeom prst="rect">
            <a:avLst/>
          </a:prstGeom>
        </p:spPr>
        <p:txBody>
          <a:bodyPr>
            <a:normAutofit/>
          </a:bodyPr>
          <a:lstStyle>
            <a:lvl1pPr marL="342900" indent="-342900" algn="l" defTabSz="457200" rtl="0" eaLnBrk="1" latinLnBrk="0" hangingPunct="1">
              <a:spcBef>
                <a:spcPts val="1000"/>
              </a:spcBef>
              <a:spcAft>
                <a:spcPts val="0"/>
              </a:spcAft>
              <a:buClr>
                <a:srgbClr val="5DBA96"/>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85763" indent="-385763" algn="just">
              <a:buFont typeface="Wingdings 3" charset="2"/>
              <a:buAutoNum type="arabicParenR"/>
            </a:pPr>
            <a:r>
              <a:rPr lang="fr-FR" sz="1200" dirty="0">
                <a:solidFill>
                  <a:srgbClr val="2F3788"/>
                </a:solidFill>
                <a:latin typeface="Arial" panose="020B0604020202020204" pitchFamily="34" charset="0"/>
                <a:cs typeface="Arial" panose="020B0604020202020204" pitchFamily="34" charset="0"/>
              </a:rPr>
              <a:t>Participer à l’objectif de </a:t>
            </a:r>
            <a:r>
              <a:rPr lang="fr-FR" sz="1200" b="1" dirty="0">
                <a:solidFill>
                  <a:srgbClr val="2F3788"/>
                </a:solidFill>
                <a:latin typeface="Arial" panose="020B0604020202020204" pitchFamily="34" charset="0"/>
                <a:cs typeface="Arial" panose="020B0604020202020204" pitchFamily="34" charset="0"/>
              </a:rPr>
              <a:t>neutralité carbone en 2050 </a:t>
            </a:r>
          </a:p>
          <a:p>
            <a:pPr marL="385763" indent="-385763" algn="just">
              <a:buFont typeface="Wingdings 3" charset="2"/>
              <a:buAutoNum type="arabicParenR"/>
            </a:pPr>
            <a:r>
              <a:rPr lang="fr-FR" sz="1200" dirty="0">
                <a:solidFill>
                  <a:srgbClr val="2F3788"/>
                </a:solidFill>
                <a:latin typeface="Arial" panose="020B0604020202020204" pitchFamily="34" charset="0"/>
                <a:cs typeface="Arial" panose="020B0604020202020204" pitchFamily="34" charset="0"/>
              </a:rPr>
              <a:t>Participer à la </a:t>
            </a:r>
            <a:r>
              <a:rPr lang="fr-FR" sz="1200" b="1" dirty="0">
                <a:solidFill>
                  <a:srgbClr val="2F3788"/>
                </a:solidFill>
                <a:latin typeface="Arial" panose="020B0604020202020204" pitchFamily="34" charset="0"/>
                <a:cs typeface="Arial" panose="020B0604020202020204" pitchFamily="34" charset="0"/>
              </a:rPr>
              <a:t>diminution des émissions de gaz à effet de serre</a:t>
            </a:r>
          </a:p>
          <a:p>
            <a:pPr marL="385763" indent="-385763" algn="just">
              <a:buFont typeface="Wingdings 3" charset="2"/>
              <a:buAutoNum type="arabicParenR"/>
            </a:pPr>
            <a:r>
              <a:rPr lang="fr-FR" sz="1200" dirty="0">
                <a:solidFill>
                  <a:srgbClr val="2F3788"/>
                </a:solidFill>
                <a:latin typeface="Arial" panose="020B0604020202020204" pitchFamily="34" charset="0"/>
                <a:cs typeface="Arial" panose="020B0604020202020204" pitchFamily="34" charset="0"/>
              </a:rPr>
              <a:t>Répondre à la </a:t>
            </a:r>
            <a:r>
              <a:rPr lang="fr-FR" sz="1200" b="1" dirty="0">
                <a:solidFill>
                  <a:srgbClr val="2F3788"/>
                </a:solidFill>
                <a:latin typeface="Arial" panose="020B0604020202020204" pitchFamily="34" charset="0"/>
                <a:cs typeface="Arial" panose="020B0604020202020204" pitchFamily="34" charset="0"/>
              </a:rPr>
              <a:t>demande d’électricité grandissante</a:t>
            </a:r>
          </a:p>
          <a:p>
            <a:endParaRPr lang="fr-FR" sz="1200" dirty="0">
              <a:latin typeface="Arial" panose="020B0604020202020204" pitchFamily="34" charset="0"/>
              <a:cs typeface="Arial" panose="020B0604020202020204" pitchFamily="34" charset="0"/>
            </a:endParaRPr>
          </a:p>
          <a:p>
            <a:endParaRPr lang="fr-FR" sz="1200" dirty="0">
              <a:latin typeface="Arial" panose="020B0604020202020204" pitchFamily="34" charset="0"/>
              <a:cs typeface="Arial" panose="020B0604020202020204" pitchFamily="34" charset="0"/>
            </a:endParaRPr>
          </a:p>
        </p:txBody>
      </p:sp>
      <p:pic>
        <p:nvPicPr>
          <p:cNvPr id="4" name="Image 3" descr="Une image contenant logo, Graphique, Police, graphisme&#10;&#10;Description générée automatiquement">
            <a:extLst>
              <a:ext uri="{FF2B5EF4-FFF2-40B4-BE49-F238E27FC236}">
                <a16:creationId xmlns:a16="http://schemas.microsoft.com/office/drawing/2014/main" id="{DEC26F37-A2FC-9425-4D73-CADAE44ED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
        <p:nvSpPr>
          <p:cNvPr id="8" name="ZoneTexte 7">
            <a:extLst>
              <a:ext uri="{FF2B5EF4-FFF2-40B4-BE49-F238E27FC236}">
                <a16:creationId xmlns:a16="http://schemas.microsoft.com/office/drawing/2014/main" id="{E6D69E33-276B-F00E-E51E-FF0F47421C55}"/>
              </a:ext>
            </a:extLst>
          </p:cNvPr>
          <p:cNvSpPr txBox="1"/>
          <p:nvPr/>
        </p:nvSpPr>
        <p:spPr>
          <a:xfrm>
            <a:off x="4677511" y="4537708"/>
            <a:ext cx="3999507" cy="1641475"/>
          </a:xfrm>
          <a:prstGeom prst="rect">
            <a:avLst/>
          </a:prstGeom>
          <a:noFill/>
        </p:spPr>
        <p:txBody>
          <a:bodyPr wrap="square">
            <a:spAutoFit/>
          </a:bodyPr>
          <a:lstStyle/>
          <a:p>
            <a:pPr marL="228600" indent="-228600" algn="just">
              <a:spcBef>
                <a:spcPts val="1000"/>
              </a:spcBef>
              <a:buClr>
                <a:srgbClr val="5DBA96"/>
              </a:buClr>
              <a:buSzPct val="80000"/>
              <a:buAutoNum type="arabicParenR" startAt="4"/>
            </a:pPr>
            <a:r>
              <a:rPr lang="fr-FR" sz="1200" dirty="0">
                <a:solidFill>
                  <a:srgbClr val="2F3788"/>
                </a:solidFill>
                <a:latin typeface="Arial" panose="020B0604020202020204" pitchFamily="34" charset="0"/>
                <a:cs typeface="Arial" panose="020B0604020202020204" pitchFamily="34" charset="0"/>
              </a:rPr>
              <a:t>Participer à </a:t>
            </a:r>
            <a:r>
              <a:rPr lang="fr-FR" sz="1200" b="1" dirty="0">
                <a:solidFill>
                  <a:srgbClr val="2F3788"/>
                </a:solidFill>
                <a:latin typeface="Arial" panose="020B0604020202020204" pitchFamily="34" charset="0"/>
                <a:cs typeface="Arial" panose="020B0604020202020204" pitchFamily="34" charset="0"/>
              </a:rPr>
              <a:t>l’indépendance énergétique </a:t>
            </a:r>
            <a:r>
              <a:rPr lang="fr-FR" sz="1200" dirty="0">
                <a:solidFill>
                  <a:srgbClr val="2F3788"/>
                </a:solidFill>
                <a:latin typeface="Arial" panose="020B0604020202020204" pitchFamily="34" charset="0"/>
                <a:cs typeface="Arial" panose="020B0604020202020204" pitchFamily="34" charset="0"/>
              </a:rPr>
              <a:t>nationale</a:t>
            </a:r>
          </a:p>
          <a:p>
            <a:pPr marL="228600" indent="-228600" algn="just">
              <a:spcBef>
                <a:spcPts val="1000"/>
              </a:spcBef>
              <a:buClr>
                <a:srgbClr val="5DBA96"/>
              </a:buClr>
              <a:buSzPct val="80000"/>
              <a:buAutoNum type="arabicParenR" startAt="4"/>
            </a:pPr>
            <a:r>
              <a:rPr lang="fr-FR" sz="1200" b="1" dirty="0">
                <a:solidFill>
                  <a:srgbClr val="2F3788"/>
                </a:solidFill>
                <a:latin typeface="Arial" panose="020B0604020202020204" pitchFamily="34" charset="0"/>
                <a:cs typeface="Arial" panose="020B0604020202020204" pitchFamily="34" charset="0"/>
              </a:rPr>
              <a:t>Respecter nos engagements </a:t>
            </a:r>
            <a:r>
              <a:rPr lang="fr-FR" sz="1200" dirty="0">
                <a:solidFill>
                  <a:srgbClr val="2F3788"/>
                </a:solidFill>
                <a:latin typeface="Arial" panose="020B0604020202020204" pitchFamily="34" charset="0"/>
                <a:cs typeface="Arial" panose="020B0604020202020204" pitchFamily="34" charset="0"/>
              </a:rPr>
              <a:t>au niveau européen, national et régional</a:t>
            </a:r>
          </a:p>
          <a:p>
            <a:pPr marL="228600" indent="-228600" algn="just">
              <a:spcBef>
                <a:spcPts val="1000"/>
              </a:spcBef>
              <a:buClr>
                <a:srgbClr val="5DBA96"/>
              </a:buClr>
              <a:buSzPct val="80000"/>
              <a:buAutoNum type="arabicParenR" startAt="4"/>
            </a:pPr>
            <a:r>
              <a:rPr lang="fr-FR" sz="1200" b="1" dirty="0">
                <a:solidFill>
                  <a:srgbClr val="2F3788"/>
                </a:solidFill>
                <a:latin typeface="Arial" panose="020B0604020202020204" pitchFamily="34" charset="0"/>
                <a:cs typeface="Arial" panose="020B0604020202020204" pitchFamily="34" charset="0"/>
              </a:rPr>
              <a:t>Participer au développement local</a:t>
            </a:r>
            <a:r>
              <a:rPr lang="fr-FR" sz="1200" dirty="0">
                <a:solidFill>
                  <a:srgbClr val="2F3788"/>
                </a:solidFill>
                <a:latin typeface="Arial" panose="020B0604020202020204" pitchFamily="34" charset="0"/>
                <a:cs typeface="Arial" panose="020B0604020202020204" pitchFamily="34" charset="0"/>
              </a:rPr>
              <a:t> au travers des retombées fiscales pour la commune concernée et la communauté de communes, le département et la région.</a:t>
            </a:r>
          </a:p>
        </p:txBody>
      </p:sp>
      <p:sp>
        <p:nvSpPr>
          <p:cNvPr id="9" name="ZoneTexte 8">
            <a:extLst>
              <a:ext uri="{FF2B5EF4-FFF2-40B4-BE49-F238E27FC236}">
                <a16:creationId xmlns:a16="http://schemas.microsoft.com/office/drawing/2014/main" id="{2CDE7DA4-EDA7-CFEE-3182-B4E97322DD2D}"/>
              </a:ext>
            </a:extLst>
          </p:cNvPr>
          <p:cNvSpPr txBox="1"/>
          <p:nvPr/>
        </p:nvSpPr>
        <p:spPr>
          <a:xfrm>
            <a:off x="356181" y="326003"/>
            <a:ext cx="6561454" cy="461665"/>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 – Objectifs du projet</a:t>
            </a:r>
          </a:p>
        </p:txBody>
      </p:sp>
    </p:spTree>
    <p:extLst>
      <p:ext uri="{BB962C8B-B14F-4D97-AF65-F5344CB8AC3E}">
        <p14:creationId xmlns:p14="http://schemas.microsoft.com/office/powerpoint/2010/main" val="3746365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99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3CB04F96-B35B-8883-FA4F-3DB0820EAF84}"/>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b="1" dirty="0">
                <a:solidFill>
                  <a:srgbClr val="71BEA2"/>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63772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15DAAC-3C5D-E8BE-BCD9-A84915B9C64D}"/>
              </a:ext>
            </a:extLst>
          </p:cNvPr>
          <p:cNvSpPr>
            <a:spLocks noGrp="1"/>
          </p:cNvSpPr>
          <p:nvPr>
            <p:ph idx="1"/>
          </p:nvPr>
        </p:nvSpPr>
        <p:spPr>
          <a:xfrm>
            <a:off x="427743" y="1032853"/>
            <a:ext cx="4669043" cy="4780163"/>
          </a:xfrm>
        </p:spPr>
        <p:txBody>
          <a:bodyPr>
            <a:normAutofit/>
          </a:bodyPr>
          <a:lstStyle/>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Les communes d’implantation se situent toutes en zone favorable à l’éolien d’après le SRE Champagne-Ardenne 2012.</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Le contexte éolien est déjà relativement dense, le projet vient renforcer ce pôle en ajoutant une ligne de 7 éoliennes en continuité d’un parc existant</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Le gisement de vent est favorable à un projet éolien (6,5 à 7,5 m/s, soit 23 à 27 km/h).</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Les élus locaux des communes d’implantation (</a:t>
            </a:r>
            <a:r>
              <a:rPr lang="fr-FR" sz="1200" dirty="0" err="1">
                <a:solidFill>
                  <a:srgbClr val="2F3788"/>
                </a:solidFill>
                <a:latin typeface="Arial" panose="020B0604020202020204" pitchFamily="34" charset="0"/>
                <a:cs typeface="Arial" panose="020B0604020202020204" pitchFamily="34" charset="0"/>
              </a:rPr>
              <a:t>Togny</a:t>
            </a:r>
            <a:r>
              <a:rPr lang="fr-FR" sz="1200" dirty="0">
                <a:solidFill>
                  <a:srgbClr val="2F3788"/>
                </a:solidFill>
                <a:latin typeface="Arial" panose="020B0604020202020204" pitchFamily="34" charset="0"/>
                <a:cs typeface="Arial" panose="020B0604020202020204" pitchFamily="34" charset="0"/>
              </a:rPr>
              <a:t>-aux-Bœufs et Vitry-la-Ville) sont favorables à ce projet éolien.</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La zone d'étude est située à de 1500 m des premières habitations conformément aux demandes des communes</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La zone d’étude est hors sites naturels protégés ( ZNIEFF, Natura 2000…etc.).</a:t>
            </a:r>
          </a:p>
          <a:p>
            <a:pPr marL="385763" indent="-385763" algn="just">
              <a:buAutoNum type="arabicParenR"/>
            </a:pPr>
            <a:r>
              <a:rPr lang="fr-FR" sz="1200" dirty="0">
                <a:solidFill>
                  <a:srgbClr val="2F3788"/>
                </a:solidFill>
                <a:latin typeface="Arial" panose="020B0604020202020204" pitchFamily="34" charset="0"/>
                <a:cs typeface="Arial" panose="020B0604020202020204" pitchFamily="34" charset="0"/>
              </a:rPr>
              <a:t>Les servitudes aéronautiques militaires et civiles sont respectées.</a:t>
            </a:r>
            <a:endParaRPr lang="fr-FR" sz="1200" dirty="0">
              <a:latin typeface="Arial" panose="020B0604020202020204" pitchFamily="34" charset="0"/>
              <a:cs typeface="Arial" panose="020B0604020202020204" pitchFamily="34" charset="0"/>
            </a:endParaRPr>
          </a:p>
          <a:p>
            <a:pPr marL="385763" indent="-385763" algn="just">
              <a:buAutoNum type="arabicParenR"/>
            </a:pPr>
            <a:endParaRPr lang="fr-FR" sz="1200" dirty="0">
              <a:latin typeface="Arial" panose="020B0604020202020204" pitchFamily="34" charset="0"/>
              <a:cs typeface="Arial" panose="020B0604020202020204" pitchFamily="34" charset="0"/>
            </a:endParaRPr>
          </a:p>
          <a:p>
            <a:pPr marL="385763" indent="-385763">
              <a:buAutoNum type="arabicParenR"/>
            </a:pPr>
            <a:endParaRPr lang="fr-FR" sz="1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461665"/>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II –  Justification du choix du site</a:t>
            </a:r>
          </a:p>
        </p:txBody>
      </p:sp>
      <p:pic>
        <p:nvPicPr>
          <p:cNvPr id="13" name="Image 12">
            <a:extLst>
              <a:ext uri="{FF2B5EF4-FFF2-40B4-BE49-F238E27FC236}">
                <a16:creationId xmlns:a16="http://schemas.microsoft.com/office/drawing/2014/main" id="{9C4FE070-B4BA-C692-C370-9524DFFFBA47}"/>
              </a:ext>
            </a:extLst>
          </p:cNvPr>
          <p:cNvPicPr>
            <a:picLocks noChangeAspect="1"/>
          </p:cNvPicPr>
          <p:nvPr/>
        </p:nvPicPr>
        <p:blipFill>
          <a:blip r:embed="rId2"/>
          <a:stretch>
            <a:fillRect/>
          </a:stretch>
        </p:blipFill>
        <p:spPr>
          <a:xfrm>
            <a:off x="5164243" y="878762"/>
            <a:ext cx="3777238" cy="5088346"/>
          </a:xfrm>
          <a:prstGeom prst="rect">
            <a:avLst/>
          </a:prstGeom>
        </p:spPr>
      </p:pic>
      <p:pic>
        <p:nvPicPr>
          <p:cNvPr id="14" name="Image 13" descr="Une image contenant logo, Graphique, Police, graphisme&#10;&#10;Description générée automatiquement">
            <a:extLst>
              <a:ext uri="{FF2B5EF4-FFF2-40B4-BE49-F238E27FC236}">
                <a16:creationId xmlns:a16="http://schemas.microsoft.com/office/drawing/2014/main" id="{EF3BD8CA-BD67-B236-4471-FDDE6BB72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Tree>
    <p:extLst>
      <p:ext uri="{BB962C8B-B14F-4D97-AF65-F5344CB8AC3E}">
        <p14:creationId xmlns:p14="http://schemas.microsoft.com/office/powerpoint/2010/main" val="317969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7" name="ZoneTexte 6">
            <a:extLst>
              <a:ext uri="{FF2B5EF4-FFF2-40B4-BE49-F238E27FC236}">
                <a16:creationId xmlns:a16="http://schemas.microsoft.com/office/drawing/2014/main" id="{DEE5E13D-EAAA-1700-799E-18E6F66602DB}"/>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b="1" dirty="0">
                <a:solidFill>
                  <a:srgbClr val="71BEA2"/>
                </a:solidFill>
              </a:rPr>
              <a:t>Zonage des documents d’urbanisme</a:t>
            </a:r>
          </a:p>
          <a:p>
            <a:pPr marL="571500" indent="-571500">
              <a:buFont typeface="+mj-lt"/>
              <a:buAutoNum type="romanUcPeriod"/>
            </a:pPr>
            <a:r>
              <a:rPr lang="fr-FR" dirty="0">
                <a:solidFill>
                  <a:srgbClr val="2F3788"/>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1086363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15DAAC-3C5D-E8BE-BCD9-A84915B9C64D}"/>
              </a:ext>
            </a:extLst>
          </p:cNvPr>
          <p:cNvSpPr>
            <a:spLocks noGrp="1"/>
          </p:cNvSpPr>
          <p:nvPr>
            <p:ph idx="1"/>
          </p:nvPr>
        </p:nvSpPr>
        <p:spPr>
          <a:xfrm>
            <a:off x="6321287" y="916530"/>
            <a:ext cx="2615979" cy="3912524"/>
          </a:xfrm>
        </p:spPr>
        <p:txBody>
          <a:bodyPr>
            <a:normAutofit fontScale="77500" lnSpcReduction="20000"/>
          </a:bodyPr>
          <a:lstStyle/>
          <a:p>
            <a:pPr marL="0" indent="0" algn="just">
              <a:buNone/>
            </a:pPr>
            <a:r>
              <a:rPr lang="fr-FR" sz="1200" dirty="0">
                <a:solidFill>
                  <a:srgbClr val="2F3788"/>
                </a:solidFill>
                <a:latin typeface="Arial" panose="020B0604020202020204" pitchFamily="34" charset="0"/>
                <a:cs typeface="Arial" panose="020B0604020202020204" pitchFamily="34" charset="0"/>
              </a:rPr>
              <a:t>Les communes de </a:t>
            </a:r>
            <a:r>
              <a:rPr lang="fr-FR" sz="1200" b="1" dirty="0" err="1">
                <a:solidFill>
                  <a:srgbClr val="2F3788"/>
                </a:solidFill>
                <a:latin typeface="Arial" panose="020B0604020202020204" pitchFamily="34" charset="0"/>
                <a:cs typeface="Arial" panose="020B0604020202020204" pitchFamily="34" charset="0"/>
              </a:rPr>
              <a:t>Togny</a:t>
            </a:r>
            <a:r>
              <a:rPr lang="fr-FR" sz="1200" b="1" dirty="0">
                <a:solidFill>
                  <a:srgbClr val="2F3788"/>
                </a:solidFill>
                <a:latin typeface="Arial" panose="020B0604020202020204" pitchFamily="34" charset="0"/>
                <a:cs typeface="Arial" panose="020B0604020202020204" pitchFamily="34" charset="0"/>
              </a:rPr>
              <a:t>-aux-</a:t>
            </a:r>
            <a:r>
              <a:rPr lang="fr-FR" sz="1200" b="1" dirty="0" err="1">
                <a:solidFill>
                  <a:srgbClr val="2F3788"/>
                </a:solidFill>
                <a:latin typeface="Arial" panose="020B0604020202020204" pitchFamily="34" charset="0"/>
                <a:cs typeface="Arial" panose="020B0604020202020204" pitchFamily="34" charset="0"/>
              </a:rPr>
              <a:t>Boeufs</a:t>
            </a:r>
            <a:r>
              <a:rPr lang="fr-FR" sz="1200" b="1" dirty="0">
                <a:solidFill>
                  <a:srgbClr val="2F3788"/>
                </a:solidFill>
                <a:latin typeface="Arial" panose="020B0604020202020204" pitchFamily="34" charset="0"/>
                <a:cs typeface="Arial" panose="020B0604020202020204" pitchFamily="34" charset="0"/>
              </a:rPr>
              <a:t> et Vitry-la-Ville </a:t>
            </a:r>
            <a:r>
              <a:rPr lang="fr-FR" sz="1200" dirty="0">
                <a:solidFill>
                  <a:srgbClr val="2F3788"/>
                </a:solidFill>
                <a:latin typeface="Arial" panose="020B0604020202020204" pitchFamily="34" charset="0"/>
                <a:cs typeface="Arial" panose="020B0604020202020204" pitchFamily="34" charset="0"/>
              </a:rPr>
              <a:t>sont pour l’instant sans document d’urbanisme, le </a:t>
            </a:r>
            <a:r>
              <a:rPr lang="fr-FR" sz="1200" b="1" dirty="0">
                <a:solidFill>
                  <a:srgbClr val="2F3788"/>
                </a:solidFill>
                <a:latin typeface="Arial" panose="020B0604020202020204" pitchFamily="34" charset="0"/>
                <a:cs typeface="Arial" panose="020B0604020202020204" pitchFamily="34" charset="0"/>
              </a:rPr>
              <a:t>Règlement National d’Urbanisme (RNU)</a:t>
            </a:r>
            <a:r>
              <a:rPr lang="fr-FR" sz="1200" dirty="0">
                <a:solidFill>
                  <a:srgbClr val="2F3788"/>
                </a:solidFill>
                <a:latin typeface="Arial" panose="020B0604020202020204" pitchFamily="34" charset="0"/>
                <a:cs typeface="Arial" panose="020B0604020202020204" pitchFamily="34" charset="0"/>
              </a:rPr>
              <a:t> </a:t>
            </a:r>
            <a:r>
              <a:rPr lang="fr-FR" sz="1200" b="1" dirty="0">
                <a:solidFill>
                  <a:srgbClr val="2F3788"/>
                </a:solidFill>
                <a:latin typeface="Arial" panose="020B0604020202020204" pitchFamily="34" charset="0"/>
                <a:cs typeface="Arial" panose="020B0604020202020204" pitchFamily="34" charset="0"/>
              </a:rPr>
              <a:t>s’y applique donc</a:t>
            </a:r>
            <a:r>
              <a:rPr lang="fr-FR" sz="1200" dirty="0">
                <a:solidFill>
                  <a:srgbClr val="2F3788"/>
                </a:solidFill>
                <a:latin typeface="Arial" panose="020B0604020202020204" pitchFamily="34" charset="0"/>
                <a:cs typeface="Arial" panose="020B0604020202020204" pitchFamily="34" charset="0"/>
              </a:rPr>
              <a:t>. </a:t>
            </a:r>
            <a:endParaRPr lang="fr-FR" sz="1200" b="1" dirty="0">
              <a:solidFill>
                <a:srgbClr val="2F3788"/>
              </a:solidFill>
              <a:latin typeface="Arial" panose="020B0604020202020204" pitchFamily="34" charset="0"/>
              <a:cs typeface="Arial" panose="020B0604020202020204" pitchFamily="34" charset="0"/>
            </a:endParaRPr>
          </a:p>
          <a:p>
            <a:pPr marL="0" indent="0" algn="just">
              <a:buNone/>
            </a:pPr>
            <a:r>
              <a:rPr lang="fr-FR" sz="1200" dirty="0">
                <a:solidFill>
                  <a:srgbClr val="2F3888"/>
                </a:solidFill>
                <a:latin typeface="Arial" panose="020B0604020202020204" pitchFamily="34" charset="0"/>
                <a:cs typeface="Arial" panose="020B0604020202020204" pitchFamily="34" charset="0"/>
              </a:rPr>
              <a:t>Une des </a:t>
            </a:r>
            <a:r>
              <a:rPr lang="fr-FR" sz="1200" b="1" dirty="0">
                <a:solidFill>
                  <a:srgbClr val="2F3888"/>
                </a:solidFill>
                <a:latin typeface="Arial" panose="020B0604020202020204" pitchFamily="34" charset="0"/>
                <a:cs typeface="Arial" panose="020B0604020202020204" pitchFamily="34" charset="0"/>
              </a:rPr>
              <a:t>dispositions législatives essentielles des communes soumises au RNU </a:t>
            </a:r>
            <a:r>
              <a:rPr lang="fr-FR" sz="1200" dirty="0">
                <a:solidFill>
                  <a:srgbClr val="2F3888"/>
                </a:solidFill>
                <a:latin typeface="Arial" panose="020B0604020202020204" pitchFamily="34" charset="0"/>
                <a:cs typeface="Arial" panose="020B0604020202020204" pitchFamily="34" charset="0"/>
              </a:rPr>
              <a:t>est </a:t>
            </a:r>
            <a:r>
              <a:rPr lang="fr-FR" sz="1200" b="1" u="sng" dirty="0">
                <a:solidFill>
                  <a:srgbClr val="2F3888"/>
                </a:solidFill>
                <a:latin typeface="Arial" panose="020B0604020202020204" pitchFamily="34" charset="0"/>
                <a:cs typeface="Arial" panose="020B0604020202020204" pitchFamily="34" charset="0"/>
              </a:rPr>
              <a:t>la règle dite de constructibilité limitée</a:t>
            </a:r>
            <a:r>
              <a:rPr lang="fr-FR" sz="1200" u="sng" dirty="0">
                <a:solidFill>
                  <a:srgbClr val="2F3888"/>
                </a:solidFill>
                <a:latin typeface="Arial" panose="020B0604020202020204" pitchFamily="34" charset="0"/>
                <a:cs typeface="Arial" panose="020B0604020202020204" pitchFamily="34" charset="0"/>
              </a:rPr>
              <a:t> </a:t>
            </a:r>
            <a:r>
              <a:rPr lang="fr-FR" sz="1200" dirty="0">
                <a:solidFill>
                  <a:srgbClr val="2F3888"/>
                </a:solidFill>
                <a:latin typeface="Arial" panose="020B0604020202020204" pitchFamily="34" charset="0"/>
                <a:cs typeface="Arial" panose="020B0604020202020204" pitchFamily="34" charset="0"/>
              </a:rPr>
              <a:t>de l’article L.111-1-2 annonçant qu’ « en l'absence de plan local d'urbanisme ou de carte communale opposable aux tiers, ou de tout document d'urbanisme en tenant lieu, </a:t>
            </a:r>
            <a:r>
              <a:rPr lang="fr-FR" sz="1200" b="1" dirty="0">
                <a:solidFill>
                  <a:srgbClr val="2F3888"/>
                </a:solidFill>
                <a:latin typeface="Arial" panose="020B0604020202020204" pitchFamily="34" charset="0"/>
                <a:cs typeface="Arial" panose="020B0604020202020204" pitchFamily="34" charset="0"/>
              </a:rPr>
              <a:t>seules sont autorisées, en dehors des parties actuellement urbanisées de la commune </a:t>
            </a:r>
            <a:r>
              <a:rPr lang="fr-FR" sz="1200" dirty="0">
                <a:solidFill>
                  <a:srgbClr val="2F3888"/>
                </a:solidFill>
                <a:latin typeface="Arial" panose="020B0604020202020204" pitchFamily="34" charset="0"/>
                <a:cs typeface="Arial" panose="020B0604020202020204" pitchFamily="34" charset="0"/>
              </a:rPr>
              <a:t>:</a:t>
            </a:r>
          </a:p>
          <a:p>
            <a:pPr marL="0" indent="0" algn="just">
              <a:buNone/>
            </a:pPr>
            <a:r>
              <a:rPr lang="fr-FR" sz="1200" dirty="0">
                <a:solidFill>
                  <a:srgbClr val="2F3888"/>
                </a:solidFill>
                <a:latin typeface="Arial" panose="020B0604020202020204" pitchFamily="34" charset="0"/>
                <a:cs typeface="Arial" panose="020B0604020202020204" pitchFamily="34" charset="0"/>
              </a:rPr>
              <a:t>[…] </a:t>
            </a:r>
            <a:r>
              <a:rPr lang="fr-FR" sz="1200" i="1" dirty="0">
                <a:solidFill>
                  <a:srgbClr val="2F3888"/>
                </a:solidFill>
                <a:latin typeface="Arial" panose="020B0604020202020204" pitchFamily="34" charset="0"/>
                <a:cs typeface="Arial" panose="020B0604020202020204" pitchFamily="34" charset="0"/>
              </a:rPr>
              <a:t>2° </a:t>
            </a:r>
            <a:r>
              <a:rPr lang="fr-FR" sz="1200" b="1" i="1" dirty="0">
                <a:solidFill>
                  <a:srgbClr val="2F3888"/>
                </a:solidFill>
                <a:latin typeface="Arial" panose="020B0604020202020204" pitchFamily="34" charset="0"/>
                <a:cs typeface="Arial" panose="020B0604020202020204" pitchFamily="34" charset="0"/>
              </a:rPr>
              <a:t>Les constructions et installations nécessaires à l'exploitation agricole, à des </a:t>
            </a:r>
            <a:r>
              <a:rPr lang="fr-FR" sz="1200" b="1" i="1" u="sng" dirty="0">
                <a:solidFill>
                  <a:srgbClr val="2F3888"/>
                </a:solidFill>
                <a:highlight>
                  <a:srgbClr val="FFFF00"/>
                </a:highlight>
                <a:latin typeface="Arial" panose="020B0604020202020204" pitchFamily="34" charset="0"/>
                <a:cs typeface="Arial" panose="020B0604020202020204" pitchFamily="34" charset="0"/>
              </a:rPr>
              <a:t>équipements collectifs</a:t>
            </a:r>
            <a:r>
              <a:rPr lang="fr-FR" sz="1200" i="1" dirty="0">
                <a:solidFill>
                  <a:srgbClr val="2F3888"/>
                </a:solidFill>
                <a:highlight>
                  <a:srgbClr val="FFFF00"/>
                </a:highlight>
                <a:latin typeface="Arial" panose="020B0604020202020204" pitchFamily="34" charset="0"/>
                <a:cs typeface="Arial" panose="020B0604020202020204" pitchFamily="34" charset="0"/>
              </a:rPr>
              <a:t> </a:t>
            </a:r>
            <a:r>
              <a:rPr lang="fr-FR" sz="1200" b="1" i="1" dirty="0">
                <a:solidFill>
                  <a:srgbClr val="2F3888"/>
                </a:solidFill>
                <a:latin typeface="Arial" panose="020B0604020202020204" pitchFamily="34" charset="0"/>
                <a:cs typeface="Arial" panose="020B0604020202020204" pitchFamily="34" charset="0"/>
              </a:rPr>
              <a:t>dès lors qu'elles ne sont pas incompatibles avec l'exercice d'une activité agricole, pastorale ou forestière </a:t>
            </a:r>
            <a:r>
              <a:rPr lang="fr-FR" sz="1200" i="1" dirty="0">
                <a:solidFill>
                  <a:srgbClr val="2F3888"/>
                </a:solidFill>
                <a:latin typeface="Arial" panose="020B0604020202020204" pitchFamily="34" charset="0"/>
                <a:cs typeface="Arial" panose="020B0604020202020204" pitchFamily="34" charset="0"/>
              </a:rPr>
              <a:t>sur le terrain sur lequel elles sont implantées, à la réalisation d'aires d'accueil ou de terrains de passage des gens du voyage, à la mise en valeur des ressources naturelles et à la réalisation d'opérations d'intérêt national.</a:t>
            </a:r>
          </a:p>
          <a:p>
            <a:pPr marL="0" indent="0" algn="just">
              <a:buNone/>
            </a:pPr>
            <a:r>
              <a:rPr lang="fr-FR" sz="1200" i="1" dirty="0">
                <a:solidFill>
                  <a:srgbClr val="2F3888"/>
                </a:solidFill>
                <a:latin typeface="Arial" panose="020B0604020202020204" pitchFamily="34" charset="0"/>
                <a:cs typeface="Arial" panose="020B0604020202020204" pitchFamily="34" charset="0"/>
              </a:rPr>
              <a:t>[…] </a:t>
            </a:r>
            <a:r>
              <a:rPr lang="fr-FR" sz="1200" b="1" i="1" dirty="0">
                <a:solidFill>
                  <a:srgbClr val="2F3888"/>
                </a:solidFill>
                <a:latin typeface="Arial" panose="020B0604020202020204" pitchFamily="34" charset="0"/>
                <a:cs typeface="Arial" panose="020B0604020202020204" pitchFamily="34" charset="0"/>
              </a:rPr>
              <a:t>3° Les constructions et installations incompatibles avec le voisinage des zones habitées</a:t>
            </a:r>
            <a:r>
              <a:rPr lang="fr-FR" sz="1200" i="1" dirty="0">
                <a:solidFill>
                  <a:srgbClr val="2F3888"/>
                </a:solidFill>
                <a:latin typeface="Arial" panose="020B0604020202020204" pitchFamily="34" charset="0"/>
                <a:cs typeface="Arial" panose="020B0604020202020204" pitchFamily="34" charset="0"/>
              </a:rPr>
              <a:t> et l'extension mesurée des constructions et installations existantes. </a:t>
            </a:r>
            <a:r>
              <a:rPr lang="fr-FR" sz="1200" b="1" i="1" dirty="0">
                <a:solidFill>
                  <a:srgbClr val="2F3888"/>
                </a:solidFill>
                <a:latin typeface="Arial" panose="020B0604020202020204" pitchFamily="34" charset="0"/>
                <a:cs typeface="Arial" panose="020B0604020202020204" pitchFamily="34" charset="0"/>
              </a:rPr>
              <a:t>»</a:t>
            </a:r>
          </a:p>
          <a:p>
            <a:pPr marL="0" indent="0" algn="just">
              <a:buNone/>
            </a:pPr>
            <a:r>
              <a:rPr lang="fr-FR" sz="1200" b="1" dirty="0">
                <a:solidFill>
                  <a:srgbClr val="71BEA2"/>
                </a:solidFill>
                <a:latin typeface="Arial" panose="020B0604020202020204" pitchFamily="34" charset="0"/>
                <a:cs typeface="Arial" panose="020B0604020202020204" pitchFamily="34" charset="0"/>
              </a:rPr>
              <a:t>Ainsi, le projet éolien est compatible avec le RNU en vigueur sur les communes d’implantations. </a:t>
            </a:r>
          </a:p>
        </p:txBody>
      </p:sp>
      <p:sp>
        <p:nvSpPr>
          <p:cNvPr id="8" name="Rectangle 7">
            <a:extLst>
              <a:ext uri="{FF2B5EF4-FFF2-40B4-BE49-F238E27FC236}">
                <a16:creationId xmlns:a16="http://schemas.microsoft.com/office/drawing/2014/main" id="{D1EDC9D8-1F69-E3CE-72A8-C0CE5E52D5C8}"/>
              </a:ext>
            </a:extLst>
          </p:cNvPr>
          <p:cNvSpPr/>
          <p:nvPr/>
        </p:nvSpPr>
        <p:spPr>
          <a:xfrm>
            <a:off x="69012" y="63500"/>
            <a:ext cx="9011488" cy="6718870"/>
          </a:xfrm>
          <a:prstGeom prst="rect">
            <a:avLst/>
          </a:prstGeom>
          <a:noFill/>
          <a:ln w="165100" cap="sq">
            <a:solidFill>
              <a:srgbClr val="22317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ZoneTexte 10">
            <a:extLst>
              <a:ext uri="{FF2B5EF4-FFF2-40B4-BE49-F238E27FC236}">
                <a16:creationId xmlns:a16="http://schemas.microsoft.com/office/drawing/2014/main" id="{471A1588-363B-3FB6-EEBF-A442EF234980}"/>
              </a:ext>
            </a:extLst>
          </p:cNvPr>
          <p:cNvSpPr txBox="1"/>
          <p:nvPr/>
        </p:nvSpPr>
        <p:spPr>
          <a:xfrm>
            <a:off x="356181" y="326003"/>
            <a:ext cx="6561454" cy="461665"/>
          </a:xfrm>
          <a:prstGeom prst="rect">
            <a:avLst/>
          </a:prstGeom>
          <a:noFill/>
        </p:spPr>
        <p:txBody>
          <a:bodyPr wrap="square" rtlCol="0">
            <a:spAutoFit/>
          </a:bodyPr>
          <a:lstStyle/>
          <a:p>
            <a:r>
              <a:rPr lang="fr-FR" sz="2400" b="1" u="sng" dirty="0">
                <a:solidFill>
                  <a:srgbClr val="2F3888"/>
                </a:solidFill>
                <a:latin typeface="Arial" panose="020B0604020202020204" pitchFamily="34" charset="0"/>
                <a:cs typeface="Arial" panose="020B0604020202020204" pitchFamily="34" charset="0"/>
              </a:rPr>
              <a:t>III – Zonage des documents d’urbanisme</a:t>
            </a:r>
          </a:p>
        </p:txBody>
      </p:sp>
      <p:pic>
        <p:nvPicPr>
          <p:cNvPr id="4" name="Image 3" descr="Une image contenant texte, carte, diagramme, atlas&#10;&#10;Description générée automatiquement">
            <a:extLst>
              <a:ext uri="{FF2B5EF4-FFF2-40B4-BE49-F238E27FC236}">
                <a16:creationId xmlns:a16="http://schemas.microsoft.com/office/drawing/2014/main" id="{13F13867-C7D5-F705-B4FF-21266CD68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540" y="854789"/>
            <a:ext cx="5821732" cy="4116879"/>
          </a:xfrm>
          <a:prstGeom prst="rect">
            <a:avLst/>
          </a:prstGeom>
        </p:spPr>
      </p:pic>
      <p:sp>
        <p:nvSpPr>
          <p:cNvPr id="6" name="ZoneTexte 5">
            <a:extLst>
              <a:ext uri="{FF2B5EF4-FFF2-40B4-BE49-F238E27FC236}">
                <a16:creationId xmlns:a16="http://schemas.microsoft.com/office/drawing/2014/main" id="{80EF2CF9-4681-E6E4-6D5A-233E38B33EE0}"/>
              </a:ext>
            </a:extLst>
          </p:cNvPr>
          <p:cNvSpPr txBox="1"/>
          <p:nvPr/>
        </p:nvSpPr>
        <p:spPr>
          <a:xfrm>
            <a:off x="411540" y="5038789"/>
            <a:ext cx="5821732" cy="1646605"/>
          </a:xfrm>
          <a:prstGeom prst="rect">
            <a:avLst/>
          </a:prstGeom>
          <a:noFill/>
        </p:spPr>
        <p:txBody>
          <a:bodyPr wrap="square">
            <a:spAutoFit/>
          </a:bodyPr>
          <a:lstStyle/>
          <a:p>
            <a:pPr algn="just"/>
            <a:r>
              <a:rPr lang="fr-FR" sz="900" dirty="0">
                <a:solidFill>
                  <a:srgbClr val="2F3888"/>
                </a:solidFill>
                <a:latin typeface="Arial" panose="020B0604020202020204" pitchFamily="34" charset="0"/>
                <a:cs typeface="Arial" panose="020B0604020202020204" pitchFamily="34" charset="0"/>
              </a:rPr>
              <a:t>La commune de </a:t>
            </a:r>
            <a:r>
              <a:rPr lang="fr-FR" sz="900" b="1" dirty="0" err="1">
                <a:solidFill>
                  <a:srgbClr val="2F3888"/>
                </a:solidFill>
                <a:latin typeface="Arial" panose="020B0604020202020204" pitchFamily="34" charset="0"/>
                <a:cs typeface="Arial" panose="020B0604020202020204" pitchFamily="34" charset="0"/>
              </a:rPr>
              <a:t>Mairy</a:t>
            </a:r>
            <a:r>
              <a:rPr lang="fr-FR" sz="900" b="1" dirty="0">
                <a:solidFill>
                  <a:srgbClr val="2F3888"/>
                </a:solidFill>
                <a:latin typeface="Arial" panose="020B0604020202020204" pitchFamily="34" charset="0"/>
                <a:cs typeface="Arial" panose="020B0604020202020204" pitchFamily="34" charset="0"/>
              </a:rPr>
              <a:t>-sur-Marne</a:t>
            </a:r>
            <a:r>
              <a:rPr lang="fr-FR" sz="900" dirty="0">
                <a:solidFill>
                  <a:srgbClr val="2F3888"/>
                </a:solidFill>
                <a:latin typeface="Arial" panose="020B0604020202020204" pitchFamily="34" charset="0"/>
                <a:cs typeface="Arial" panose="020B0604020202020204" pitchFamily="34" charset="0"/>
              </a:rPr>
              <a:t> </a:t>
            </a:r>
            <a:r>
              <a:rPr lang="fr-FR" sz="900" b="1" dirty="0">
                <a:solidFill>
                  <a:srgbClr val="2F3888"/>
                </a:solidFill>
                <a:latin typeface="Arial" panose="020B0604020202020204" pitchFamily="34" charset="0"/>
                <a:cs typeface="Arial" panose="020B0604020202020204" pitchFamily="34" charset="0"/>
              </a:rPr>
              <a:t>bénéficie d’un Plan Local d’Urbanisme </a:t>
            </a:r>
            <a:r>
              <a:rPr lang="fr-FR" sz="900" dirty="0">
                <a:solidFill>
                  <a:srgbClr val="2F3888"/>
                </a:solidFill>
                <a:latin typeface="Arial" panose="020B0604020202020204" pitchFamily="34" charset="0"/>
                <a:cs typeface="Arial" panose="020B0604020202020204" pitchFamily="34" charset="0"/>
              </a:rPr>
              <a:t>approuvé le 21 octobre 1977.  Les éoliennes de ce projet sont envisagées en zone A « Agricole » et zone N « Naturelle ». </a:t>
            </a:r>
          </a:p>
          <a:p>
            <a:pPr marL="171450" indent="-171450" algn="just">
              <a:buFont typeface="Arial" panose="020B0604020202020204" pitchFamily="34" charset="0"/>
              <a:buChar char="•"/>
            </a:pPr>
            <a:r>
              <a:rPr lang="fr-FR" sz="900" b="1" u="sng" dirty="0">
                <a:solidFill>
                  <a:srgbClr val="2F3888"/>
                </a:solidFill>
                <a:latin typeface="Arial" panose="020B0604020202020204" pitchFamily="34" charset="0"/>
                <a:cs typeface="Arial" panose="020B0604020202020204" pitchFamily="34" charset="0"/>
              </a:rPr>
              <a:t>Une zone A « Agricole »</a:t>
            </a:r>
            <a:r>
              <a:rPr lang="fr-FR" sz="900" b="1" dirty="0">
                <a:solidFill>
                  <a:srgbClr val="2F3888"/>
                </a:solidFill>
                <a:latin typeface="Arial" panose="020B0604020202020204" pitchFamily="34" charset="0"/>
                <a:cs typeface="Arial" panose="020B0604020202020204" pitchFamily="34" charset="0"/>
              </a:rPr>
              <a:t> :</a:t>
            </a:r>
            <a:r>
              <a:rPr lang="fr-FR" sz="900" dirty="0">
                <a:solidFill>
                  <a:srgbClr val="2F3888"/>
                </a:solidFill>
                <a:latin typeface="Arial" panose="020B0604020202020204" pitchFamily="34" charset="0"/>
                <a:cs typeface="Arial" panose="020B0604020202020204" pitchFamily="34" charset="0"/>
              </a:rPr>
              <a:t> « </a:t>
            </a:r>
            <a:r>
              <a:rPr lang="fr-FR" sz="900" i="1" dirty="0">
                <a:solidFill>
                  <a:srgbClr val="2F3888"/>
                </a:solidFill>
                <a:latin typeface="Arial" panose="020B0604020202020204" pitchFamily="34" charset="0"/>
                <a:cs typeface="Arial" panose="020B0604020202020204" pitchFamily="34" charset="0"/>
              </a:rPr>
              <a:t>une zone à protéger en raison du potentiel agronomique, biologique ou économique des terres agricoles</a:t>
            </a:r>
            <a:r>
              <a:rPr lang="fr-FR" sz="900" dirty="0">
                <a:solidFill>
                  <a:srgbClr val="2F3888"/>
                </a:solidFill>
                <a:latin typeface="Arial" panose="020B0604020202020204" pitchFamily="34" charset="0"/>
                <a:cs typeface="Arial" panose="020B0604020202020204" pitchFamily="34" charset="0"/>
              </a:rPr>
              <a:t> ». </a:t>
            </a:r>
            <a:r>
              <a:rPr lang="fr-FR" sz="900" b="1" dirty="0">
                <a:solidFill>
                  <a:srgbClr val="2F3888"/>
                </a:solidFill>
                <a:latin typeface="Arial" panose="020B0604020202020204" pitchFamily="34" charset="0"/>
                <a:cs typeface="Arial" panose="020B0604020202020204" pitchFamily="34" charset="0"/>
              </a:rPr>
              <a:t>Le règlement du PLU autorise l’implantation des aérogénérateurs </a:t>
            </a:r>
            <a:r>
              <a:rPr lang="fr-FR" sz="900" dirty="0">
                <a:solidFill>
                  <a:srgbClr val="2F3888"/>
                </a:solidFill>
                <a:latin typeface="Arial" panose="020B0604020202020204" pitchFamily="34" charset="0"/>
                <a:cs typeface="Arial" panose="020B0604020202020204" pitchFamily="34" charset="0"/>
              </a:rPr>
              <a:t>dans cette zone </a:t>
            </a:r>
            <a:r>
              <a:rPr lang="fr-FR" sz="900" b="1" u="sng" dirty="0">
                <a:solidFill>
                  <a:srgbClr val="2F3888"/>
                </a:solidFill>
                <a:highlight>
                  <a:srgbClr val="FFFF00"/>
                </a:highlight>
                <a:latin typeface="Arial" panose="020B0604020202020204" pitchFamily="34" charset="0"/>
                <a:cs typeface="Arial" panose="020B0604020202020204" pitchFamily="34" charset="0"/>
              </a:rPr>
              <a:t>à condition « qu’elles soient compatibles avec le caractère agricole de la zone ». </a:t>
            </a:r>
          </a:p>
          <a:p>
            <a:pPr marL="171450" indent="-171450" algn="just">
              <a:buFont typeface="Arial" panose="020B0604020202020204" pitchFamily="34" charset="0"/>
              <a:buChar char="•"/>
            </a:pPr>
            <a:r>
              <a:rPr lang="fr-FR" sz="900" b="1" u="sng" dirty="0">
                <a:solidFill>
                  <a:srgbClr val="2F3888"/>
                </a:solidFill>
                <a:latin typeface="Arial" panose="020B0604020202020204" pitchFamily="34" charset="0"/>
                <a:cs typeface="Arial" panose="020B0604020202020204" pitchFamily="34" charset="0"/>
              </a:rPr>
              <a:t>Une zone N « Naturelle »</a:t>
            </a:r>
            <a:r>
              <a:rPr lang="fr-FR" sz="900" dirty="0">
                <a:solidFill>
                  <a:srgbClr val="2F3888"/>
                </a:solidFill>
                <a:latin typeface="Arial" panose="020B0604020202020204" pitchFamily="34" charset="0"/>
                <a:cs typeface="Arial" panose="020B0604020202020204" pitchFamily="34" charset="0"/>
              </a:rPr>
              <a:t> : «</a:t>
            </a:r>
            <a:r>
              <a:rPr lang="fr-FR" sz="900" i="1" dirty="0">
                <a:solidFill>
                  <a:srgbClr val="2F3888"/>
                </a:solidFill>
                <a:latin typeface="Arial" panose="020B0604020202020204" pitchFamily="34" charset="0"/>
                <a:cs typeface="Arial" panose="020B0604020202020204" pitchFamily="34" charset="0"/>
              </a:rPr>
              <a:t> secteurs qui recouvrent des exploitations forestières, des espaces naturels ou qui peuvent être protégé en raison de la qualité des sites, du milieu naturel </a:t>
            </a:r>
            <a:r>
              <a:rPr lang="fr-FR" sz="900" dirty="0">
                <a:solidFill>
                  <a:srgbClr val="2F3888"/>
                </a:solidFill>
                <a:latin typeface="Arial" panose="020B0604020202020204" pitchFamily="34" charset="0"/>
                <a:cs typeface="Arial" panose="020B0604020202020204" pitchFamily="34" charset="0"/>
              </a:rPr>
              <a:t>». À ce titre, « </a:t>
            </a:r>
            <a:r>
              <a:rPr lang="fr-FR" sz="900" b="1" i="1" dirty="0">
                <a:solidFill>
                  <a:srgbClr val="2F3888"/>
                </a:solidFill>
                <a:latin typeface="Arial" panose="020B0604020202020204" pitchFamily="34" charset="0"/>
                <a:cs typeface="Arial" panose="020B0604020202020204" pitchFamily="34" charset="0"/>
              </a:rPr>
              <a:t>toutes les occupations et utilisation du sol sont interdites </a:t>
            </a:r>
            <a:r>
              <a:rPr lang="fr-FR" sz="900" b="1" i="1" u="sng" dirty="0">
                <a:solidFill>
                  <a:srgbClr val="2F3888"/>
                </a:solidFill>
                <a:highlight>
                  <a:srgbClr val="FFFF00"/>
                </a:highlight>
                <a:latin typeface="Arial" panose="020B0604020202020204" pitchFamily="34" charset="0"/>
                <a:cs typeface="Arial" panose="020B0604020202020204" pitchFamily="34" charset="0"/>
              </a:rPr>
              <a:t>exceptés</a:t>
            </a:r>
            <a:r>
              <a:rPr lang="fr-FR" sz="900" i="1" dirty="0">
                <a:solidFill>
                  <a:srgbClr val="2F3888"/>
                </a:solidFill>
                <a:latin typeface="Arial" panose="020B0604020202020204" pitchFamily="34" charset="0"/>
                <a:cs typeface="Arial" panose="020B0604020202020204" pitchFamily="34" charset="0"/>
              </a:rPr>
              <a:t> </a:t>
            </a:r>
            <a:r>
              <a:rPr lang="fr-FR" sz="900" b="1" dirty="0">
                <a:solidFill>
                  <a:srgbClr val="2F3888"/>
                </a:solidFill>
                <a:latin typeface="Arial" panose="020B0604020202020204" pitchFamily="34" charset="0"/>
                <a:cs typeface="Arial" panose="020B0604020202020204" pitchFamily="34" charset="0"/>
              </a:rPr>
              <a:t>celles autorisées à l’article 2 et les ouvrages techniques nécessaires au fonctionnement des services publics ou d’intérêt collectif </a:t>
            </a:r>
            <a:r>
              <a:rPr lang="fr-FR" sz="900" dirty="0">
                <a:solidFill>
                  <a:srgbClr val="2F3888"/>
                </a:solidFill>
                <a:latin typeface="Arial" panose="020B0604020202020204" pitchFamily="34" charset="0"/>
                <a:cs typeface="Arial" panose="020B0604020202020204" pitchFamily="34" charset="0"/>
              </a:rPr>
              <a:t>». </a:t>
            </a:r>
          </a:p>
          <a:p>
            <a:pPr algn="just"/>
            <a:endParaRPr lang="fr-FR" sz="1000" dirty="0">
              <a:solidFill>
                <a:srgbClr val="2F3888"/>
              </a:solidFill>
              <a:latin typeface="Arial" panose="020B0604020202020204" pitchFamily="34" charset="0"/>
              <a:cs typeface="Arial" panose="020B0604020202020204" pitchFamily="34" charset="0"/>
            </a:endParaRPr>
          </a:p>
          <a:p>
            <a:pPr algn="just"/>
            <a:r>
              <a:rPr lang="fr-FR" sz="1000" b="1" dirty="0">
                <a:solidFill>
                  <a:srgbClr val="71BEA2"/>
                </a:solidFill>
                <a:latin typeface="Arial" panose="020B0604020202020204" pitchFamily="34" charset="0"/>
                <a:cs typeface="Arial" panose="020B0604020202020204" pitchFamily="34" charset="0"/>
              </a:rPr>
              <a:t>Le projet de Marias est donc compatible avec le règlement du PLU de </a:t>
            </a:r>
            <a:r>
              <a:rPr lang="fr-FR" sz="1000" b="1" dirty="0" err="1">
                <a:solidFill>
                  <a:srgbClr val="71BEA2"/>
                </a:solidFill>
                <a:latin typeface="Arial" panose="020B0604020202020204" pitchFamily="34" charset="0"/>
                <a:cs typeface="Arial" panose="020B0604020202020204" pitchFamily="34" charset="0"/>
              </a:rPr>
              <a:t>Mairy</a:t>
            </a:r>
            <a:r>
              <a:rPr lang="fr-FR" sz="1000" b="1" dirty="0">
                <a:solidFill>
                  <a:srgbClr val="71BEA2"/>
                </a:solidFill>
                <a:latin typeface="Arial" panose="020B0604020202020204" pitchFamily="34" charset="0"/>
                <a:cs typeface="Arial" panose="020B0604020202020204" pitchFamily="34" charset="0"/>
              </a:rPr>
              <a:t>-sur-Marne. </a:t>
            </a:r>
            <a:endParaRPr lang="fr-FR" sz="2000" b="1" dirty="0">
              <a:solidFill>
                <a:srgbClr val="71BEA2"/>
              </a:solidFill>
            </a:endParaRPr>
          </a:p>
        </p:txBody>
      </p:sp>
      <p:pic>
        <p:nvPicPr>
          <p:cNvPr id="7" name="Image 6" descr="Une image contenant logo, Graphique, Police, graphisme&#10;&#10;Description générée automatiquement">
            <a:extLst>
              <a:ext uri="{FF2B5EF4-FFF2-40B4-BE49-F238E27FC236}">
                <a16:creationId xmlns:a16="http://schemas.microsoft.com/office/drawing/2014/main" id="{F76A5988-A2B8-FF13-0156-607ADB169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40" y="5876014"/>
            <a:ext cx="2410336" cy="924318"/>
          </a:xfrm>
          <a:prstGeom prst="rect">
            <a:avLst/>
          </a:prstGeom>
        </p:spPr>
      </p:pic>
    </p:spTree>
    <p:extLst>
      <p:ext uri="{BB962C8B-B14F-4D97-AF65-F5344CB8AC3E}">
        <p14:creationId xmlns:p14="http://schemas.microsoft.com/office/powerpoint/2010/main" val="1898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herbe, ciel, véhicule&#10;&#10;Description générée automatiquement">
            <a:extLst>
              <a:ext uri="{FF2B5EF4-FFF2-40B4-BE49-F238E27FC236}">
                <a16:creationId xmlns:a16="http://schemas.microsoft.com/office/drawing/2014/main" id="{1D865F9E-9604-997B-0DCD-D7DBC69FB0E8}"/>
              </a:ext>
            </a:extLst>
          </p:cNvPr>
          <p:cNvPicPr>
            <a:picLocks noChangeAspect="1"/>
          </p:cNvPicPr>
          <p:nvPr/>
        </p:nvPicPr>
        <p:blipFill rotWithShape="1">
          <a:blip r:embed="rId2">
            <a:extLst>
              <a:ext uri="{28A0092B-C50C-407E-A947-70E740481C1C}">
                <a14:useLocalDpi xmlns:a14="http://schemas.microsoft.com/office/drawing/2010/main" val="0"/>
              </a:ext>
            </a:extLst>
          </a:blip>
          <a:srcRect l="24913" r="24872" b="-1"/>
          <a:stretch/>
        </p:blipFill>
        <p:spPr>
          <a:xfrm>
            <a:off x="4964177" y="10"/>
            <a:ext cx="594072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C0554049-7EA0-54A8-33D2-83D8635387AB}"/>
              </a:ext>
            </a:extLst>
          </p:cNvPr>
          <p:cNvSpPr/>
          <p:nvPr/>
        </p:nvSpPr>
        <p:spPr>
          <a:xfrm>
            <a:off x="453421" y="4262162"/>
            <a:ext cx="2954797" cy="309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B9A4908C-2335-1215-0C3C-958A2B14E89A}"/>
              </a:ext>
            </a:extLst>
          </p:cNvPr>
          <p:cNvSpPr>
            <a:spLocks noGrp="1"/>
          </p:cNvSpPr>
          <p:nvPr>
            <p:ph type="title"/>
          </p:nvPr>
        </p:nvSpPr>
        <p:spPr>
          <a:xfrm>
            <a:off x="309411" y="351447"/>
            <a:ext cx="3826502" cy="1089543"/>
          </a:xfrm>
        </p:spPr>
        <p:txBody>
          <a:bodyPr/>
          <a:lstStyle/>
          <a:p>
            <a:r>
              <a:rPr lang="fr-FR" dirty="0"/>
              <a:t>Sommaire</a:t>
            </a:r>
          </a:p>
        </p:txBody>
      </p:sp>
      <p:sp>
        <p:nvSpPr>
          <p:cNvPr id="2" name="ZoneTexte 1">
            <a:extLst>
              <a:ext uri="{FF2B5EF4-FFF2-40B4-BE49-F238E27FC236}">
                <a16:creationId xmlns:a16="http://schemas.microsoft.com/office/drawing/2014/main" id="{460D36C4-AA69-5282-9AAB-3C893EF2B9C3}"/>
              </a:ext>
            </a:extLst>
          </p:cNvPr>
          <p:cNvSpPr txBox="1"/>
          <p:nvPr/>
        </p:nvSpPr>
        <p:spPr>
          <a:xfrm>
            <a:off x="453421" y="1487614"/>
            <a:ext cx="4510756" cy="3693319"/>
          </a:xfrm>
          <a:prstGeom prst="rect">
            <a:avLst/>
          </a:prstGeom>
          <a:noFill/>
        </p:spPr>
        <p:txBody>
          <a:bodyPr wrap="square">
            <a:spAutoFit/>
          </a:bodyPr>
          <a:lstStyle/>
          <a:p>
            <a:pPr marL="571500" indent="-571500">
              <a:buFont typeface="+mj-lt"/>
              <a:buAutoNum type="romanUcPeriod"/>
            </a:pPr>
            <a:r>
              <a:rPr lang="fr-FR" dirty="0">
                <a:solidFill>
                  <a:srgbClr val="2F3788"/>
                </a:solidFill>
              </a:rPr>
              <a:t>Objectifs du projet</a:t>
            </a:r>
          </a:p>
          <a:p>
            <a:pPr marL="571500" indent="-571500">
              <a:buFont typeface="+mj-lt"/>
              <a:buAutoNum type="romanUcPeriod"/>
            </a:pPr>
            <a:r>
              <a:rPr lang="fr-FR" dirty="0">
                <a:solidFill>
                  <a:srgbClr val="2F3788"/>
                </a:solidFill>
              </a:rPr>
              <a:t>Justification du choix du site</a:t>
            </a:r>
          </a:p>
          <a:p>
            <a:pPr marL="571500" indent="-571500">
              <a:buFont typeface="+mj-lt"/>
              <a:buAutoNum type="romanUcPeriod"/>
            </a:pPr>
            <a:r>
              <a:rPr lang="fr-FR" dirty="0">
                <a:solidFill>
                  <a:srgbClr val="2F3788"/>
                </a:solidFill>
              </a:rPr>
              <a:t>Zonage des documents d’urbanisme</a:t>
            </a:r>
          </a:p>
          <a:p>
            <a:pPr marL="571500" indent="-571500">
              <a:buFont typeface="+mj-lt"/>
              <a:buAutoNum type="romanUcPeriod"/>
            </a:pPr>
            <a:r>
              <a:rPr lang="fr-FR" b="1" dirty="0">
                <a:solidFill>
                  <a:srgbClr val="71BEA2"/>
                </a:solidFill>
              </a:rPr>
              <a:t>Localisations envisagées </a:t>
            </a:r>
          </a:p>
          <a:p>
            <a:pPr marL="571500" indent="-571500">
              <a:buFont typeface="+mj-lt"/>
              <a:buAutoNum type="romanUcPeriod"/>
            </a:pPr>
            <a:r>
              <a:rPr lang="fr-FR" dirty="0">
                <a:solidFill>
                  <a:srgbClr val="2F3888"/>
                </a:solidFill>
              </a:rPr>
              <a:t>Caractéristiques du projet et puissance projetée et coût prévisionnel</a:t>
            </a:r>
          </a:p>
          <a:p>
            <a:pPr marL="571500" indent="-571500">
              <a:buFont typeface="+mj-lt"/>
              <a:buAutoNum type="romanUcPeriod"/>
            </a:pPr>
            <a:r>
              <a:rPr lang="fr-FR" dirty="0">
                <a:solidFill>
                  <a:srgbClr val="2F3788"/>
                </a:solidFill>
              </a:rPr>
              <a:t>Impacts potentiels sur l’environnement</a:t>
            </a:r>
          </a:p>
          <a:p>
            <a:pPr marL="571500" indent="-571500">
              <a:buFont typeface="+mj-lt"/>
              <a:buAutoNum type="romanUcPeriod"/>
            </a:pPr>
            <a:r>
              <a:rPr lang="fr-FR" dirty="0">
                <a:solidFill>
                  <a:srgbClr val="2F3788"/>
                </a:solidFill>
              </a:rPr>
              <a:t>Impacts potentiels sur l’aménagement du territoire</a:t>
            </a:r>
          </a:p>
          <a:p>
            <a:pPr marL="571500" indent="-571500">
              <a:buFont typeface="+mj-lt"/>
              <a:buAutoNum type="romanUcPeriod"/>
            </a:pPr>
            <a:r>
              <a:rPr lang="fr-FR" dirty="0">
                <a:solidFill>
                  <a:srgbClr val="2F3788"/>
                </a:solidFill>
              </a:rPr>
              <a:t>Enjeux socio-économiques</a:t>
            </a:r>
          </a:p>
          <a:p>
            <a:pPr marL="571500" indent="-571500">
              <a:buFont typeface="+mj-lt"/>
              <a:buAutoNum type="romanUcPeriod"/>
            </a:pPr>
            <a:r>
              <a:rPr lang="fr-FR" dirty="0">
                <a:solidFill>
                  <a:srgbClr val="2F3788"/>
                </a:solidFill>
              </a:rPr>
              <a:t>Caractéristiques des équipements en vue de la desserte</a:t>
            </a:r>
          </a:p>
          <a:p>
            <a:pPr marL="571500" indent="-571500">
              <a:buFont typeface="+mj-lt"/>
              <a:buAutoNum type="romanUcPeriod"/>
            </a:pPr>
            <a:r>
              <a:rPr lang="fr-FR" dirty="0">
                <a:solidFill>
                  <a:srgbClr val="2F3788"/>
                </a:solidFill>
              </a:rPr>
              <a:t>Options de raccordement</a:t>
            </a:r>
          </a:p>
        </p:txBody>
      </p:sp>
    </p:spTree>
    <p:extLst>
      <p:ext uri="{BB962C8B-B14F-4D97-AF65-F5344CB8AC3E}">
        <p14:creationId xmlns:p14="http://schemas.microsoft.com/office/powerpoint/2010/main" val="228340799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Calycé ppt">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 Calycé ppt" id="{012AFA35-EB10-4171-B057-1DC5FC4B3A18}" vid="{57A06955-8222-47A7-86E6-480676DFC68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2881</Words>
  <Application>Microsoft Office PowerPoint</Application>
  <PresentationFormat>Affichage à l'écran (4:3)</PresentationFormat>
  <Paragraphs>366</Paragraphs>
  <Slides>40</Slides>
  <Notes>2</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40</vt:i4>
      </vt:variant>
    </vt:vector>
  </HeadingPairs>
  <TitlesOfParts>
    <vt:vector size="57" baseType="lpstr">
      <vt:lpstr>Aptos</vt:lpstr>
      <vt:lpstr>Arial</vt:lpstr>
      <vt:lpstr>Blinker</vt:lpstr>
      <vt:lpstr>Blinker </vt:lpstr>
      <vt:lpstr>Blinker  </vt:lpstr>
      <vt:lpstr>Blinker SemiBold</vt:lpstr>
      <vt:lpstr>Bunita Swash Thin</vt:lpstr>
      <vt:lpstr>Calibri</vt:lpstr>
      <vt:lpstr>GeosansLight</vt:lpstr>
      <vt:lpstr>Gomme Sans SemiBold</vt:lpstr>
      <vt:lpstr>Neris Light</vt:lpstr>
      <vt:lpstr>Open Sans</vt:lpstr>
      <vt:lpstr>Trebuchet MS</vt:lpstr>
      <vt:lpstr>Univers LT Std</vt:lpstr>
      <vt:lpstr>Wingdings 3</vt:lpstr>
      <vt:lpstr>Thème Office</vt:lpstr>
      <vt:lpstr>Thème Calycé ppt</vt:lpstr>
      <vt:lpstr>Présentation du projet éolien de Calycé de Marias</vt:lpstr>
      <vt:lpstr>Sommaire</vt:lpstr>
      <vt:lpstr>Sommaire</vt:lpstr>
      <vt:lpstr>Présentation PowerPoint</vt:lpstr>
      <vt:lpstr>Sommaire</vt:lpstr>
      <vt:lpstr>Présentation PowerPoint</vt:lpstr>
      <vt:lpstr>Sommaire</vt:lpstr>
      <vt:lpstr>Présentation PowerPoint</vt:lpstr>
      <vt:lpstr>Sommaire</vt:lpstr>
      <vt:lpstr>Présentation PowerPoint</vt:lpstr>
      <vt:lpstr>Présentation PowerPoint</vt:lpstr>
      <vt:lpstr>Présentation PowerPoint</vt:lpstr>
      <vt:lpstr>Présentation PowerPoint</vt:lpstr>
      <vt:lpstr>Sommaire</vt:lpstr>
      <vt:lpstr>Présentation PowerPoint</vt:lpstr>
      <vt:lpstr>Présentation PowerPoint</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Sommaire</vt:lpstr>
      <vt:lpstr>Présentation PowerPoint</vt:lpstr>
      <vt:lpstr>Sommaire</vt:lpstr>
      <vt:lpstr>Présentation PowerPoint</vt:lpstr>
      <vt:lpstr>Sommaire</vt:lpstr>
      <vt:lpstr>Présentation PowerPoint</vt:lpstr>
      <vt:lpstr>Présentation PowerPoint</vt:lpstr>
      <vt:lpstr>Sommaire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FRAIX</dc:creator>
  <cp:lastModifiedBy>CALYCE - Sorenza DANIEL</cp:lastModifiedBy>
  <cp:revision>110</cp:revision>
  <cp:lastPrinted>2023-09-15T15:42:06Z</cp:lastPrinted>
  <dcterms:created xsi:type="dcterms:W3CDTF">2022-05-12T14:58:27Z</dcterms:created>
  <dcterms:modified xsi:type="dcterms:W3CDTF">2024-09-19T16:47:57Z</dcterms:modified>
</cp:coreProperties>
</file>